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_rels/notesSlide34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0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56.tif" ContentType="image/tiff"/>
  <Override PartName="/ppt/media/image54.tif" ContentType="image/tiff"/>
  <Override PartName="/ppt/media/image53.tif" ContentType="image/tiff"/>
  <Override PartName="/ppt/media/image52.tif" ContentType="image/tiff"/>
  <Override PartName="/ppt/media/image51.tif" ContentType="image/tiff"/>
  <Override PartName="/ppt/media/image50.tif" ContentType="image/tiff"/>
  <Override PartName="/ppt/media/image49.tif" ContentType="image/tiff"/>
  <Override PartName="/ppt/media/image48.tif" ContentType="image/tiff"/>
  <Override PartName="/ppt/media/image44.png" ContentType="image/png"/>
  <Override PartName="/ppt/media/image43.png" ContentType="image/png"/>
  <Override PartName="/ppt/media/image41.tif" ContentType="image/tiff"/>
  <Override PartName="/ppt/media/image16.png" ContentType="image/png"/>
  <Override PartName="/ppt/media/image40.tif" ContentType="image/tiff"/>
  <Override PartName="/ppt/media/image15.png" ContentType="image/png"/>
  <Override PartName="/ppt/media/image37.png" ContentType="image/png"/>
  <Override PartName="/ppt/media/image12.png" ContentType="image/png"/>
  <Override PartName="/ppt/media/image1.jpeg" ContentType="image/jpeg"/>
  <Override PartName="/ppt/media/image3.jpeg" ContentType="image/jpeg"/>
  <Override PartName="/ppt/media/image38.png" ContentType="image/png"/>
  <Override PartName="/ppt/media/image13.png" ContentType="image/png"/>
  <Override PartName="/ppt/media/image39.png" ContentType="image/png"/>
  <Override PartName="/ppt/media/image14.png" ContentType="image/png"/>
  <Override PartName="/ppt/media/image42.tif" ContentType="image/tiff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55.png" ContentType="image/png"/>
  <Override PartName="/ppt/media/image30.png" ContentType="image/png"/>
  <Override PartName="/ppt/media/image31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6.png" ContentType="image/png"/>
  <Override PartName="/ppt/media/image7.wmf" ContentType="image/x-wmf"/>
  <Override PartName="/ppt/media/image4.tif" ContentType="image/tiff"/>
  <Override PartName="/ppt/media/image10.png" ContentType="image/png"/>
  <Override PartName="/ppt/media/image5.tif" ContentType="image/tiff"/>
  <Override PartName="/ppt/media/image25.tif" ContentType="image/tiff"/>
  <Override PartName="/ppt/media/image2.jpeg" ContentType="image/jpeg"/>
  <Override PartName="/ppt/media/image26.tif" ContentType="image/tiff"/>
  <Override PartName="/ppt/media/image27.tif" ContentType="image/tiff"/>
  <Override PartName="/ppt/media/image28.tif" ContentType="image/tiff"/>
  <Override PartName="/ppt/media/image29.tif" ContentType="image/tiff"/>
  <Override PartName="/ppt/media/image32.tif" ContentType="image/tiff"/>
  <Override PartName="/ppt/media/image33.tif" ContentType="image/tiff"/>
  <Override PartName="/ppt/media/image34.tif" ContentType="image/tiff"/>
  <Override PartName="/ppt/media/image35.tif" ContentType="image/tiff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3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dt"/>
          </p:nvPr>
        </p:nvSpPr>
        <p:spPr>
          <a:xfrm>
            <a:off x="3881880" y="0"/>
            <a:ext cx="2975760" cy="4568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ftr"/>
          </p:nvPr>
        </p:nvSpPr>
        <p:spPr>
          <a:xfrm>
            <a:off x="0" y="8686800"/>
            <a:ext cx="2975760" cy="4568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 type="sldNum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B87EB9F-4A8D-459B-BC54-00C69162B97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25399BB-2B16-49FC-AE62-C59525C8274B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1361424-FAA2-46EB-BD79-BF5C881B8DB2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F4D3067-DF44-4634-AAA9-4454657FDE32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380" name="TextShape 3"/>
          <p:cNvSpPr txBox="1"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7A219E1-B533-40E2-B15D-1482FB5D6545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26AFEB5-2338-4C4A-8C3E-9A2A071FA43E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6861B4C-1DFA-4CD5-8101-68A7CDD4D54E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E9EA0EF-E5A8-48EF-8E1C-D584B56C16BE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265D6BC-FFE9-4DFD-9271-72EB84869D7D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1952CE6-CAC4-4DD1-AEBE-C48909C0CF3B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Times New Roman"/>
                <a:ea typeface="ＭＳ Ｐゴシック"/>
              </a:rPr>
              <a:t>Optical microscopy good to ca. wavelength of light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Times New Roman"/>
                <a:ea typeface="ＭＳ Ｐゴシック"/>
              </a:rPr>
              <a:t>Higher frequencies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Times New Roman"/>
                <a:ea typeface="ＭＳ Ｐゴシック"/>
              </a:rPr>
              <a:t>	</a:t>
            </a:r>
            <a:r>
              <a:rPr b="0" lang="en-US" sz="2000" spc="-1" strike="noStrike">
                <a:latin typeface="Times New Roman"/>
                <a:ea typeface="ＭＳ Ｐゴシック"/>
              </a:rPr>
              <a:t>X-rays – good idea but difficult to focus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Times New Roman"/>
                <a:ea typeface="ＭＳ Ｐゴシック"/>
              </a:rPr>
              <a:t>	</a:t>
            </a:r>
            <a:r>
              <a:rPr b="0" lang="en-US" sz="2000" spc="-1" strike="noStrike">
                <a:latin typeface="Times New Roman"/>
                <a:ea typeface="ＭＳ Ｐゴシック"/>
              </a:rPr>
              <a:t>Electrons - wavelength proportional to velocity with high voltage (high acceleration) get wavelengths ca. 3pm (0.003nm) (x1,000,000)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9865B65-3506-4538-A176-28E3E1755DF5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3A71BEE-B3E5-44A1-9F24-7831BD54B653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D3FC51F-44DE-45CC-8C40-6A3E47E4A8DD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9052599-FFBF-426A-8C7A-8FCA1F32CB1D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407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77720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85800" y="4130280"/>
            <a:ext cx="77720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85800" y="41302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68480" y="41302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313800" y="19810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941440" y="19810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85800" y="41302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313800" y="41302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5941440" y="41302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85800" y="1981080"/>
            <a:ext cx="7772040" cy="411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777204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380880" y="380880"/>
            <a:ext cx="8381520" cy="317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85800" y="41302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85800" y="1981080"/>
            <a:ext cx="7772040" cy="411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68480" y="41302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85800" y="4130280"/>
            <a:ext cx="77720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77720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85800" y="4130280"/>
            <a:ext cx="77720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85800" y="41302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668480" y="41302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313800" y="19810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5941440" y="19810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85800" y="41302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3313800" y="41302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5941440" y="41302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685800" y="1981080"/>
            <a:ext cx="7772040" cy="411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777204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777204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380880" y="380880"/>
            <a:ext cx="8381520" cy="317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85800" y="41302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68480" y="41302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85800" y="4130280"/>
            <a:ext cx="77720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77720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85800" y="4130280"/>
            <a:ext cx="77720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85800" y="41302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4668480" y="41302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3313800" y="19810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5941440" y="19810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85800" y="41302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3313800" y="41302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 type="body"/>
          </p:nvPr>
        </p:nvSpPr>
        <p:spPr>
          <a:xfrm>
            <a:off x="5941440" y="4130280"/>
            <a:ext cx="250236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380880" y="380880"/>
            <a:ext cx="8381520" cy="3178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85800" y="41302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411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68480" y="41302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68480" y="1981080"/>
            <a:ext cx="379260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85800" y="4130280"/>
            <a:ext cx="7772040" cy="196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2"/>
          <a:stretch/>
        </p:blipFill>
        <p:spPr>
          <a:xfrm>
            <a:off x="8432640" y="6172200"/>
            <a:ext cx="431280" cy="46800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7264440" y="6400800"/>
            <a:ext cx="944640" cy="272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Chapter 4 -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/>
          </p:nvPr>
        </p:nvSpPr>
        <p:spPr>
          <a:xfrm>
            <a:off x="304920" y="6172200"/>
            <a:ext cx="1904760" cy="45684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7670880" y="6404040"/>
            <a:ext cx="1180800" cy="3553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fld id="{FA434C58-BB5B-4537-AF04-0A418A45754D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7" descr=""/>
          <p:cNvPicPr/>
          <p:nvPr/>
        </p:nvPicPr>
        <p:blipFill>
          <a:blip r:embed="rId2"/>
          <a:stretch/>
        </p:blipFill>
        <p:spPr>
          <a:xfrm>
            <a:off x="8432640" y="6172200"/>
            <a:ext cx="431280" cy="46800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7264440" y="6400800"/>
            <a:ext cx="944640" cy="272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Chapter 4 -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85800" y="1981080"/>
            <a:ext cx="7772040" cy="411444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dt"/>
          </p:nvPr>
        </p:nvSpPr>
        <p:spPr>
          <a:xfrm>
            <a:off x="304920" y="6172200"/>
            <a:ext cx="1904760" cy="45684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ftr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sldNum"/>
          </p:nvPr>
        </p:nvSpPr>
        <p:spPr>
          <a:xfrm>
            <a:off x="7670880" y="6404040"/>
            <a:ext cx="1180800" cy="3553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fld id="{F2E14011-29C3-4DAD-9BA0-6C46A835FF95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7" descr=""/>
          <p:cNvPicPr/>
          <p:nvPr/>
        </p:nvPicPr>
        <p:blipFill>
          <a:blip r:embed="rId2"/>
          <a:stretch/>
        </p:blipFill>
        <p:spPr>
          <a:xfrm>
            <a:off x="8432640" y="6172200"/>
            <a:ext cx="431280" cy="468000"/>
          </a:xfrm>
          <a:prstGeom prst="rect">
            <a:avLst/>
          </a:prstGeom>
          <a:ln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7264440" y="6400800"/>
            <a:ext cx="944640" cy="272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Chapter 4 -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title"/>
          </p:nvPr>
        </p:nvSpPr>
        <p:spPr>
          <a:xfrm>
            <a:off x="380880" y="380880"/>
            <a:ext cx="8381520" cy="6854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85800" y="1981080"/>
            <a:ext cx="3809520" cy="411444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48320" y="1981080"/>
            <a:ext cx="3809520" cy="411444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dt"/>
          </p:nvPr>
        </p:nvSpPr>
        <p:spPr>
          <a:xfrm>
            <a:off x="304920" y="6172200"/>
            <a:ext cx="1904760" cy="45684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ftr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sldNum"/>
          </p:nvPr>
        </p:nvSpPr>
        <p:spPr>
          <a:xfrm>
            <a:off x="7670880" y="6404040"/>
            <a:ext cx="1180800" cy="3553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fld id="{B7651438-31BC-40F9-83C8-C744F507BEE9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tif"/><Relationship Id="rId2" Type="http://schemas.openxmlformats.org/officeDocument/2006/relationships/image" Target="../media/image5.tif"/><Relationship Id="rId3" Type="http://schemas.openxmlformats.org/officeDocument/2006/relationships/slideLayout" Target="../slideLayouts/slideLayout1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tif"/><Relationship Id="rId2" Type="http://schemas.openxmlformats.org/officeDocument/2006/relationships/image" Target="../media/image26.tif"/><Relationship Id="rId3" Type="http://schemas.openxmlformats.org/officeDocument/2006/relationships/image" Target="../media/image27.tif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tif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tif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tif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tif"/><Relationship Id="rId2" Type="http://schemas.openxmlformats.org/officeDocument/2006/relationships/image" Target="../media/image35.tif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0.tif"/><Relationship Id="rId2" Type="http://schemas.openxmlformats.org/officeDocument/2006/relationships/image" Target="../media/image41.tif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2.tif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8.tif"/><Relationship Id="rId2" Type="http://schemas.openxmlformats.org/officeDocument/2006/relationships/image" Target="../media/image49.tif"/><Relationship Id="rId3" Type="http://schemas.openxmlformats.org/officeDocument/2006/relationships/image" Target="../media/image50.tif"/><Relationship Id="rId4" Type="http://schemas.openxmlformats.org/officeDocument/2006/relationships/image" Target="../media/image51.tif"/><Relationship Id="rId5" Type="http://schemas.openxmlformats.org/officeDocument/2006/relationships/image" Target="../media/image52.tif"/><Relationship Id="rId6" Type="http://schemas.openxmlformats.org/officeDocument/2006/relationships/image" Target="../media/image53.tif"/><Relationship Id="rId7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4.tif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6.tif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A7187972-1056-4524-A8CD-815657B3040C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37" name="Picture 4" descr=""/>
          <p:cNvPicPr/>
          <p:nvPr/>
        </p:nvPicPr>
        <p:blipFill>
          <a:blip r:embed="rId1"/>
          <a:stretch/>
        </p:blipFill>
        <p:spPr>
          <a:xfrm>
            <a:off x="1139400" y="2782800"/>
            <a:ext cx="6444000" cy="3620880"/>
          </a:xfrm>
          <a:prstGeom prst="rect">
            <a:avLst/>
          </a:prstGeom>
          <a:ln>
            <a:noFill/>
          </a:ln>
        </p:spPr>
      </p:pic>
      <p:pic>
        <p:nvPicPr>
          <p:cNvPr id="138" name="Picture 5" descr=""/>
          <p:cNvPicPr/>
          <p:nvPr/>
        </p:nvPicPr>
        <p:blipFill>
          <a:blip r:embed="rId2"/>
          <a:stretch/>
        </p:blipFill>
        <p:spPr>
          <a:xfrm>
            <a:off x="2244240" y="204480"/>
            <a:ext cx="4665960" cy="246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A26EBFDD-A791-4CA7-8552-8A359A84C76B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380880" y="380880"/>
            <a:ext cx="838152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Imperfections in Solids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Shape 3"/>
          <p:cNvSpPr txBox="1"/>
          <p:nvPr/>
        </p:nvSpPr>
        <p:spPr>
          <a:xfrm>
            <a:off x="714240" y="1306440"/>
            <a:ext cx="7772040" cy="63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9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Dislocations are visible in electron micrographs: TEM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Picture 4" descr=""/>
          <p:cNvPicPr/>
          <p:nvPr/>
        </p:nvPicPr>
        <p:blipFill>
          <a:blip r:embed="rId1"/>
          <a:stretch/>
        </p:blipFill>
        <p:spPr>
          <a:xfrm>
            <a:off x="4097520" y="2089080"/>
            <a:ext cx="3447720" cy="4171680"/>
          </a:xfrm>
          <a:prstGeom prst="rect">
            <a:avLst/>
          </a:prstGeom>
          <a:ln>
            <a:noFill/>
          </a:ln>
        </p:spPr>
      </p:pic>
      <p:sp>
        <p:nvSpPr>
          <p:cNvPr id="166" name="CustomShape 4"/>
          <p:cNvSpPr/>
          <p:nvPr/>
        </p:nvSpPr>
        <p:spPr>
          <a:xfrm>
            <a:off x="484560" y="2651760"/>
            <a:ext cx="2855880" cy="30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Looking down 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top of a thin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metal film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Dislocations are the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dark lines, running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mostly from top to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bottom of the film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7A93DEE9-AEE4-41CE-B56F-7EE12527E94A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68" name="Picture 317" descr=""/>
          <p:cNvPicPr/>
          <p:nvPr/>
        </p:nvPicPr>
        <p:blipFill>
          <a:blip r:embed="rId1"/>
          <a:stretch/>
        </p:blipFill>
        <p:spPr>
          <a:xfrm>
            <a:off x="4629240" y="928800"/>
            <a:ext cx="1810800" cy="1220400"/>
          </a:xfrm>
          <a:prstGeom prst="rect">
            <a:avLst/>
          </a:prstGeom>
          <a:ln>
            <a:noFill/>
          </a:ln>
        </p:spPr>
      </p:pic>
      <p:sp>
        <p:nvSpPr>
          <p:cNvPr id="169" name="TextShape 2"/>
          <p:cNvSpPr txBox="1"/>
          <p:nvPr/>
        </p:nvSpPr>
        <p:spPr>
          <a:xfrm>
            <a:off x="136440" y="104760"/>
            <a:ext cx="866736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Dislocations, Slip Planes, &amp; Crystal Structures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533520" y="1054080"/>
            <a:ext cx="3962160" cy="10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•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Structure:  </a:t>
            </a:r>
            <a:r>
              <a:rPr b="0" lang="en-US" sz="2400" spc="-1" strike="noStrike">
                <a:solidFill>
                  <a:srgbClr val="3333cc"/>
                </a:solidFill>
                <a:latin typeface="Arial"/>
                <a:ea typeface="ＭＳ Ｐゴシック"/>
              </a:rPr>
              <a:t>close-packed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planes &amp; directions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are preferred.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6707880" y="1065240"/>
            <a:ext cx="15634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view onto two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close-packed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planes.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CustomShape 5"/>
          <p:cNvSpPr/>
          <p:nvPr/>
        </p:nvSpPr>
        <p:spPr>
          <a:xfrm>
            <a:off x="1074600" y="2629080"/>
            <a:ext cx="32151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6666"/>
                </a:solidFill>
                <a:latin typeface="Arial"/>
                <a:ea typeface="ＭＳ Ｐゴシック"/>
              </a:rPr>
              <a:t>close-packed plane (bottom)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173" name="Group 6"/>
          <p:cNvGrpSpPr/>
          <p:nvPr/>
        </p:nvGrpSpPr>
        <p:grpSpPr>
          <a:xfrm>
            <a:off x="4267080" y="2133720"/>
            <a:ext cx="393480" cy="495000"/>
            <a:chOff x="4267080" y="2133720"/>
            <a:chExt cx="393480" cy="495000"/>
          </a:xfrm>
        </p:grpSpPr>
        <p:sp>
          <p:nvSpPr>
            <p:cNvPr id="174" name="CustomShape 7"/>
            <p:cNvSpPr/>
            <p:nvPr/>
          </p:nvSpPr>
          <p:spPr>
            <a:xfrm>
              <a:off x="4529520" y="2133720"/>
              <a:ext cx="131040" cy="145440"/>
            </a:xfrm>
            <a:custGeom>
              <a:avLst/>
              <a:gdLst/>
              <a:ahLst/>
              <a:rect l="l" t="t" r="r" b="b"/>
              <a:pathLst>
                <a:path w="72" h="80">
                  <a:moveTo>
                    <a:pt x="72" y="0"/>
                  </a:moveTo>
                  <a:lnTo>
                    <a:pt x="56" y="80"/>
                  </a:lnTo>
                  <a:lnTo>
                    <a:pt x="40" y="40"/>
                  </a:lnTo>
                  <a:lnTo>
                    <a:pt x="0" y="3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6666"/>
            </a:solidFill>
            <a:ln w="12600">
              <a:solidFill>
                <a:srgbClr val="ff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Line 8"/>
            <p:cNvSpPr/>
            <p:nvPr/>
          </p:nvSpPr>
          <p:spPr>
            <a:xfrm flipV="1">
              <a:off x="4267080" y="2206080"/>
              <a:ext cx="335160" cy="422640"/>
            </a:xfrm>
            <a:prstGeom prst="line">
              <a:avLst/>
            </a:prstGeom>
            <a:ln w="12600">
              <a:solidFill>
                <a:srgbClr val="ff66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6" name="CustomShape 9"/>
          <p:cNvSpPr/>
          <p:nvPr/>
        </p:nvSpPr>
        <p:spPr>
          <a:xfrm>
            <a:off x="4655880" y="2629080"/>
            <a:ext cx="279144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777777"/>
                </a:solidFill>
                <a:latin typeface="Arial"/>
                <a:ea typeface="ＭＳ Ｐゴシック"/>
              </a:rPr>
              <a:t>close-packed plane (top)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177" name="Group 10"/>
          <p:cNvGrpSpPr/>
          <p:nvPr/>
        </p:nvGrpSpPr>
        <p:grpSpPr>
          <a:xfrm>
            <a:off x="4711680" y="1930320"/>
            <a:ext cx="329760" cy="774720"/>
            <a:chOff x="4711680" y="1930320"/>
            <a:chExt cx="329760" cy="774720"/>
          </a:xfrm>
        </p:grpSpPr>
        <p:sp>
          <p:nvSpPr>
            <p:cNvPr id="178" name="CustomShape 11"/>
            <p:cNvSpPr/>
            <p:nvPr/>
          </p:nvSpPr>
          <p:spPr>
            <a:xfrm>
              <a:off x="4923000" y="1930320"/>
              <a:ext cx="118440" cy="143280"/>
            </a:xfrm>
            <a:custGeom>
              <a:avLst/>
              <a:gdLst/>
              <a:ahLst/>
              <a:rect l="l" t="t" r="r" b="b"/>
              <a:pathLst>
                <a:path w="72" h="80">
                  <a:moveTo>
                    <a:pt x="64" y="0"/>
                  </a:moveTo>
                  <a:lnTo>
                    <a:pt x="72" y="80"/>
                  </a:lnTo>
                  <a:lnTo>
                    <a:pt x="48" y="40"/>
                  </a:lnTo>
                  <a:lnTo>
                    <a:pt x="0" y="4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777777"/>
            </a:solidFill>
            <a:ln w="12600">
              <a:solidFill>
                <a:srgbClr val="77777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Line 12"/>
            <p:cNvSpPr/>
            <p:nvPr/>
          </p:nvSpPr>
          <p:spPr>
            <a:xfrm flipV="1">
              <a:off x="4711680" y="2001960"/>
              <a:ext cx="290520" cy="703080"/>
            </a:xfrm>
            <a:prstGeom prst="line">
              <a:avLst/>
            </a:prstGeom>
            <a:ln w="12600">
              <a:solidFill>
                <a:srgbClr val="77777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0" name="CustomShape 13"/>
          <p:cNvSpPr/>
          <p:nvPr/>
        </p:nvSpPr>
        <p:spPr>
          <a:xfrm>
            <a:off x="5544360" y="2247840"/>
            <a:ext cx="266508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close-packed directions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181" name="Group 14"/>
          <p:cNvGrpSpPr/>
          <p:nvPr/>
        </p:nvGrpSpPr>
        <p:grpSpPr>
          <a:xfrm>
            <a:off x="4991040" y="2209680"/>
            <a:ext cx="495000" cy="444600"/>
            <a:chOff x="4991040" y="2209680"/>
            <a:chExt cx="495000" cy="444600"/>
          </a:xfrm>
        </p:grpSpPr>
        <p:grpSp>
          <p:nvGrpSpPr>
            <p:cNvPr id="182" name="Group 15"/>
            <p:cNvGrpSpPr/>
            <p:nvPr/>
          </p:nvGrpSpPr>
          <p:grpSpPr>
            <a:xfrm>
              <a:off x="5118120" y="2209680"/>
              <a:ext cx="240840" cy="444600"/>
              <a:chOff x="5118120" y="2209680"/>
              <a:chExt cx="240840" cy="444600"/>
            </a:xfrm>
          </p:grpSpPr>
          <p:sp>
            <p:nvSpPr>
              <p:cNvPr id="183" name="CustomShape 16"/>
              <p:cNvSpPr/>
              <p:nvPr/>
            </p:nvSpPr>
            <p:spPr>
              <a:xfrm>
                <a:off x="5118120" y="2540160"/>
                <a:ext cx="88560" cy="114120"/>
              </a:xfrm>
              <a:custGeom>
                <a:avLst/>
                <a:gdLst/>
                <a:ahLst/>
                <a:rect l="l" t="t" r="r" b="b"/>
                <a:pathLst>
                  <a:path w="56" h="72">
                    <a:moveTo>
                      <a:pt x="0" y="72"/>
                    </a:moveTo>
                    <a:lnTo>
                      <a:pt x="0" y="0"/>
                    </a:lnTo>
                    <a:lnTo>
                      <a:pt x="16" y="40"/>
                    </a:lnTo>
                    <a:lnTo>
                      <a:pt x="56" y="3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000000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4" name="CustomShape 17"/>
              <p:cNvSpPr/>
              <p:nvPr/>
            </p:nvSpPr>
            <p:spPr>
              <a:xfrm>
                <a:off x="5270400" y="2209680"/>
                <a:ext cx="88560" cy="114120"/>
              </a:xfrm>
              <a:custGeom>
                <a:avLst/>
                <a:gdLst/>
                <a:ahLst/>
                <a:rect l="l" t="t" r="r" b="b"/>
                <a:pathLst>
                  <a:path w="56" h="72">
                    <a:moveTo>
                      <a:pt x="56" y="0"/>
                    </a:moveTo>
                    <a:lnTo>
                      <a:pt x="56" y="72"/>
                    </a:lnTo>
                    <a:lnTo>
                      <a:pt x="40" y="32"/>
                    </a:lnTo>
                    <a:lnTo>
                      <a:pt x="0" y="4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5" name="Line 18"/>
              <p:cNvSpPr/>
              <p:nvPr/>
            </p:nvSpPr>
            <p:spPr>
              <a:xfrm flipV="1">
                <a:off x="5143320" y="2260440"/>
                <a:ext cx="190440" cy="34272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86" name="Group 19"/>
            <p:cNvGrpSpPr/>
            <p:nvPr/>
          </p:nvGrpSpPr>
          <p:grpSpPr>
            <a:xfrm>
              <a:off x="5118120" y="2222640"/>
              <a:ext cx="228240" cy="431640"/>
              <a:chOff x="5118120" y="2222640"/>
              <a:chExt cx="228240" cy="431640"/>
            </a:xfrm>
          </p:grpSpPr>
          <p:sp>
            <p:nvSpPr>
              <p:cNvPr id="187" name="CustomShape 20"/>
              <p:cNvSpPr/>
              <p:nvPr/>
            </p:nvSpPr>
            <p:spPr>
              <a:xfrm>
                <a:off x="5118120" y="2222640"/>
                <a:ext cx="88560" cy="114120"/>
              </a:xfrm>
              <a:custGeom>
                <a:avLst/>
                <a:gdLst/>
                <a:ahLst/>
                <a:rect l="l" t="t" r="r" b="b"/>
                <a:pathLst>
                  <a:path w="56" h="72">
                    <a:moveTo>
                      <a:pt x="0" y="0"/>
                    </a:moveTo>
                    <a:lnTo>
                      <a:pt x="56" y="40"/>
                    </a:lnTo>
                    <a:lnTo>
                      <a:pt x="16" y="3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" name="CustomShape 21"/>
              <p:cNvSpPr/>
              <p:nvPr/>
            </p:nvSpPr>
            <p:spPr>
              <a:xfrm>
                <a:off x="5257800" y="2540160"/>
                <a:ext cx="88560" cy="114120"/>
              </a:xfrm>
              <a:custGeom>
                <a:avLst/>
                <a:gdLst/>
                <a:ahLst/>
                <a:rect l="l" t="t" r="r" b="b"/>
                <a:pathLst>
                  <a:path w="56" h="72">
                    <a:moveTo>
                      <a:pt x="56" y="72"/>
                    </a:moveTo>
                    <a:lnTo>
                      <a:pt x="0" y="32"/>
                    </a:lnTo>
                    <a:lnTo>
                      <a:pt x="40" y="40"/>
                    </a:lnTo>
                    <a:lnTo>
                      <a:pt x="56" y="0"/>
                    </a:lnTo>
                    <a:lnTo>
                      <a:pt x="56" y="72"/>
                    </a:lnTo>
                    <a:close/>
                  </a:path>
                </a:pathLst>
              </a:custGeom>
              <a:solidFill>
                <a:srgbClr val="000000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9" name="Line 22"/>
              <p:cNvSpPr/>
              <p:nvPr/>
            </p:nvSpPr>
            <p:spPr>
              <a:xfrm>
                <a:off x="5143320" y="2273040"/>
                <a:ext cx="177840" cy="33012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90" name="Group 23"/>
            <p:cNvGrpSpPr/>
            <p:nvPr/>
          </p:nvGrpSpPr>
          <p:grpSpPr>
            <a:xfrm>
              <a:off x="4991040" y="2387520"/>
              <a:ext cx="495000" cy="101160"/>
              <a:chOff x="4991040" y="2387520"/>
              <a:chExt cx="495000" cy="101160"/>
            </a:xfrm>
          </p:grpSpPr>
          <p:sp>
            <p:nvSpPr>
              <p:cNvPr id="191" name="CustomShape 24"/>
              <p:cNvSpPr/>
              <p:nvPr/>
            </p:nvSpPr>
            <p:spPr>
              <a:xfrm>
                <a:off x="4991040" y="2387520"/>
                <a:ext cx="101160" cy="101160"/>
              </a:xfrm>
              <a:custGeom>
                <a:avLst/>
                <a:gdLst/>
                <a:ahLst/>
                <a:rect l="l" t="t" r="r" b="b"/>
                <a:pathLst>
                  <a:path w="64" h="64">
                    <a:moveTo>
                      <a:pt x="0" y="32"/>
                    </a:moveTo>
                    <a:lnTo>
                      <a:pt x="64" y="0"/>
                    </a:lnTo>
                    <a:lnTo>
                      <a:pt x="40" y="32"/>
                    </a:lnTo>
                    <a:lnTo>
                      <a:pt x="64" y="64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2" name="CustomShape 25"/>
              <p:cNvSpPr/>
              <p:nvPr/>
            </p:nvSpPr>
            <p:spPr>
              <a:xfrm>
                <a:off x="5384880" y="2387520"/>
                <a:ext cx="101160" cy="101160"/>
              </a:xfrm>
              <a:custGeom>
                <a:avLst/>
                <a:gdLst/>
                <a:ahLst/>
                <a:rect l="l" t="t" r="r" b="b"/>
                <a:pathLst>
                  <a:path w="64" h="64">
                    <a:moveTo>
                      <a:pt x="64" y="32"/>
                    </a:moveTo>
                    <a:lnTo>
                      <a:pt x="0" y="64"/>
                    </a:lnTo>
                    <a:lnTo>
                      <a:pt x="24" y="32"/>
                    </a:lnTo>
                    <a:lnTo>
                      <a:pt x="0" y="0"/>
                    </a:lnTo>
                    <a:lnTo>
                      <a:pt x="64" y="32"/>
                    </a:lnTo>
                    <a:close/>
                  </a:path>
                </a:pathLst>
              </a:custGeom>
              <a:solidFill>
                <a:srgbClr val="000000"/>
              </a:solidFill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3" name="Line 26"/>
              <p:cNvSpPr/>
              <p:nvPr/>
            </p:nvSpPr>
            <p:spPr>
              <a:xfrm>
                <a:off x="5054400" y="2438280"/>
                <a:ext cx="368280" cy="1440"/>
              </a:xfrm>
              <a:prstGeom prst="line">
                <a:avLst/>
              </a:prstGeom>
              <a:ln w="126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94" name="CustomShape 27"/>
          <p:cNvSpPr/>
          <p:nvPr/>
        </p:nvSpPr>
        <p:spPr>
          <a:xfrm>
            <a:off x="533520" y="3124080"/>
            <a:ext cx="7897320" cy="137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•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Comparison among crystal structures: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FCC:  many close-packed planes (111)/directions [110];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HCP:  only one (basal) plane, 3 directions;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BCC:  none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5" name="CustomShape 28"/>
          <p:cNvSpPr/>
          <p:nvPr/>
        </p:nvSpPr>
        <p:spPr>
          <a:xfrm>
            <a:off x="454680" y="4648320"/>
            <a:ext cx="25585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•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Specimens that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were tensile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tested.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96" name="Picture 320" descr=""/>
          <p:cNvPicPr/>
          <p:nvPr/>
        </p:nvPicPr>
        <p:blipFill>
          <a:blip r:embed="rId2"/>
          <a:stretch/>
        </p:blipFill>
        <p:spPr>
          <a:xfrm>
            <a:off x="3238560" y="4394160"/>
            <a:ext cx="3466800" cy="2234880"/>
          </a:xfrm>
          <a:prstGeom prst="rect">
            <a:avLst/>
          </a:prstGeom>
          <a:ln>
            <a:noFill/>
          </a:ln>
        </p:spPr>
      </p:pic>
      <p:sp>
        <p:nvSpPr>
          <p:cNvPr id="197" name="CustomShape 29"/>
          <p:cNvSpPr/>
          <p:nvPr/>
        </p:nvSpPr>
        <p:spPr>
          <a:xfrm>
            <a:off x="6616080" y="4648320"/>
            <a:ext cx="14202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Mg (HCP)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8" name="CustomShape 30"/>
          <p:cNvSpPr/>
          <p:nvPr/>
        </p:nvSpPr>
        <p:spPr>
          <a:xfrm>
            <a:off x="6615360" y="5745240"/>
            <a:ext cx="12661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 (FCC)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9" name="Line 31"/>
          <p:cNvSpPr/>
          <p:nvPr/>
        </p:nvSpPr>
        <p:spPr>
          <a:xfrm>
            <a:off x="4267080" y="5410080"/>
            <a:ext cx="1371600" cy="360"/>
          </a:xfrm>
          <a:prstGeom prst="line">
            <a:avLst/>
          </a:prstGeom>
          <a:ln w="28440">
            <a:solidFill>
              <a:schemeClr val="tx2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32"/>
          <p:cNvSpPr/>
          <p:nvPr/>
        </p:nvSpPr>
        <p:spPr>
          <a:xfrm>
            <a:off x="3966840" y="5424480"/>
            <a:ext cx="176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tensile direction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7DDCD5A8-83DE-49A4-B7AE-18F7457B67A7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380880" y="380880"/>
            <a:ext cx="838152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Catalysts and Surface Defects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504720" y="1147680"/>
            <a:ext cx="4525560" cy="3979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 </a:t>
            </a:r>
            <a:r>
              <a:rPr b="0" lang="en-US" sz="28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catalyst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increases the rate of a chemical reaction without being consumed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Active sites on catalysts are normally surface defects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5991120" y="2571840"/>
            <a:ext cx="25761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Fig. 4.11,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Callister &amp; Rethwisch 9e.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1739880" y="5692680"/>
            <a:ext cx="324432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Fig. 4.12,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Callister &amp; Rethwisch 9e.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[From W. J. Stark, L. Mädler, M. Maciejewski, S. E. Pratsinis, and A. Baiker, “Flame Synthesis of Nanocrystalline Ceria/Zirconia: Effect of Carrier Liquid,” Chem. Comm., 588–589 (2003). Reproduced by permission of The Royal Society of Chemistry.]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>
            <a:off x="1940040" y="4343400"/>
            <a:ext cx="2814120" cy="13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Single crystals of (Ce</a:t>
            </a:r>
            <a:r>
              <a:rPr b="0" lang="en-US" sz="2000" spc="-1" strike="noStrike" baseline="-25000">
                <a:solidFill>
                  <a:srgbClr val="000000"/>
                </a:solidFill>
                <a:latin typeface="Arial"/>
                <a:ea typeface="ＭＳ Ｐゴシック"/>
              </a:rPr>
              <a:t>0.5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Zr</a:t>
            </a:r>
            <a:r>
              <a:rPr b="0" lang="en-US" sz="2000" spc="-1" strike="noStrike" baseline="-25000">
                <a:solidFill>
                  <a:srgbClr val="000000"/>
                </a:solidFill>
                <a:latin typeface="Arial"/>
                <a:ea typeface="ＭＳ Ｐゴシック"/>
              </a:rPr>
              <a:t>0.5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)O</a:t>
            </a:r>
            <a:r>
              <a:rPr b="0" lang="en-US" sz="2000" spc="-1" strike="noStrike" baseline="-25000">
                <a:solidFill>
                  <a:srgbClr val="000000"/>
                </a:solidFill>
                <a:latin typeface="Arial"/>
                <a:ea typeface="ＭＳ Ｐゴシック"/>
              </a:rPr>
              <a:t>2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used in an automotive catalytic converter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07" name="Picture 16" descr=""/>
          <p:cNvPicPr/>
          <p:nvPr/>
        </p:nvPicPr>
        <p:blipFill>
          <a:blip r:embed="rId1"/>
          <a:stretch/>
        </p:blipFill>
        <p:spPr>
          <a:xfrm>
            <a:off x="5135400" y="3049560"/>
            <a:ext cx="3534840" cy="3117600"/>
          </a:xfrm>
          <a:prstGeom prst="rect">
            <a:avLst/>
          </a:prstGeom>
          <a:ln>
            <a:noFill/>
          </a:ln>
        </p:spPr>
      </p:pic>
      <p:sp>
        <p:nvSpPr>
          <p:cNvPr id="208" name="Line 7"/>
          <p:cNvSpPr/>
          <p:nvPr/>
        </p:nvSpPr>
        <p:spPr>
          <a:xfrm>
            <a:off x="4592520" y="4887720"/>
            <a:ext cx="1301760" cy="299880"/>
          </a:xfrm>
          <a:prstGeom prst="line">
            <a:avLst/>
          </a:prstGeom>
          <a:ln w="38160">
            <a:solidFill>
              <a:srgbClr val="0000ff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09" name="Picture 13" descr=""/>
          <p:cNvPicPr/>
          <p:nvPr/>
        </p:nvPicPr>
        <p:blipFill>
          <a:blip r:embed="rId2"/>
          <a:stretch/>
        </p:blipFill>
        <p:spPr>
          <a:xfrm>
            <a:off x="5153040" y="1039680"/>
            <a:ext cx="3489120" cy="150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C01B66B2-4D90-48FC-B4D8-794862FDBC3C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211" name="Picture 4" descr=""/>
          <p:cNvPicPr/>
          <p:nvPr/>
        </p:nvPicPr>
        <p:blipFill>
          <a:blip r:embed="rId1"/>
          <a:stretch/>
        </p:blipFill>
        <p:spPr>
          <a:xfrm>
            <a:off x="0" y="0"/>
            <a:ext cx="6870960" cy="6870960"/>
          </a:xfrm>
          <a:prstGeom prst="rect">
            <a:avLst/>
          </a:prstGeom>
          <a:ln>
            <a:noFill/>
          </a:ln>
        </p:spPr>
      </p:pic>
      <p:pic>
        <p:nvPicPr>
          <p:cNvPr id="212" name="Picture 5" descr=""/>
          <p:cNvPicPr/>
          <p:nvPr/>
        </p:nvPicPr>
        <p:blipFill>
          <a:blip r:embed="rId2"/>
          <a:stretch/>
        </p:blipFill>
        <p:spPr>
          <a:xfrm>
            <a:off x="6865920" y="0"/>
            <a:ext cx="2277720" cy="2258640"/>
          </a:xfrm>
          <a:prstGeom prst="rect">
            <a:avLst/>
          </a:prstGeom>
          <a:ln>
            <a:noFill/>
          </a:ln>
        </p:spPr>
      </p:pic>
      <p:pic>
        <p:nvPicPr>
          <p:cNvPr id="213" name="Picture 6" descr=""/>
          <p:cNvPicPr/>
          <p:nvPr/>
        </p:nvPicPr>
        <p:blipFill>
          <a:blip r:embed="rId3"/>
          <a:stretch/>
        </p:blipFill>
        <p:spPr>
          <a:xfrm rot="5400000">
            <a:off x="5708880" y="3416040"/>
            <a:ext cx="4592160" cy="227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67560" y="150120"/>
            <a:ext cx="838152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Changing grain size: additives (refiners)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66A5E283-A5F9-4F87-A9D8-259790EADFEA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216" name="Picture 4" descr=""/>
          <p:cNvPicPr/>
          <p:nvPr/>
        </p:nvPicPr>
        <p:blipFill>
          <a:blip r:embed="rId1"/>
          <a:stretch/>
        </p:blipFill>
        <p:spPr>
          <a:xfrm>
            <a:off x="1781640" y="980280"/>
            <a:ext cx="5553360" cy="4995360"/>
          </a:xfrm>
          <a:prstGeom prst="rect">
            <a:avLst/>
          </a:prstGeom>
          <a:ln>
            <a:noFill/>
          </a:ln>
        </p:spPr>
      </p:pic>
      <p:sp>
        <p:nvSpPr>
          <p:cNvPr id="217" name="CustomShape 3"/>
          <p:cNvSpPr/>
          <p:nvPr/>
        </p:nvSpPr>
        <p:spPr>
          <a:xfrm>
            <a:off x="530640" y="6120000"/>
            <a:ext cx="71611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Left: pure aluminum.  Right: +0.2% Al-5Ti-1B refiner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380880" y="380880"/>
            <a:ext cx="838152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Effects on properties: Yield Stress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220320" y="1779480"/>
            <a:ext cx="8542080" cy="4114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Grain boundaries cause dislocation pile-up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TextShape 3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9E2AD291-1752-4D7D-9FF0-7B82CC19BC54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221" name="Picture 6" descr=""/>
          <p:cNvPicPr/>
          <p:nvPr/>
        </p:nvPicPr>
        <p:blipFill>
          <a:blip r:embed="rId1"/>
          <a:stretch/>
        </p:blipFill>
        <p:spPr>
          <a:xfrm>
            <a:off x="5185080" y="2611440"/>
            <a:ext cx="2298240" cy="2222280"/>
          </a:xfrm>
          <a:prstGeom prst="rect">
            <a:avLst/>
          </a:prstGeom>
          <a:ln>
            <a:noFill/>
          </a:ln>
        </p:spPr>
      </p:pic>
      <p:pic>
        <p:nvPicPr>
          <p:cNvPr id="222" name="Picture 8" descr=""/>
          <p:cNvPicPr/>
          <p:nvPr/>
        </p:nvPicPr>
        <p:blipFill>
          <a:blip r:embed="rId2"/>
          <a:stretch/>
        </p:blipFill>
        <p:spPr>
          <a:xfrm>
            <a:off x="1393920" y="2469240"/>
            <a:ext cx="2057040" cy="774360"/>
          </a:xfrm>
          <a:prstGeom prst="rect">
            <a:avLst/>
          </a:prstGeom>
          <a:ln>
            <a:noFill/>
          </a:ln>
        </p:spPr>
      </p:pic>
      <p:pic>
        <p:nvPicPr>
          <p:cNvPr id="223" name="Picture 10" descr=""/>
          <p:cNvPicPr/>
          <p:nvPr/>
        </p:nvPicPr>
        <p:blipFill>
          <a:blip r:embed="rId3"/>
          <a:stretch/>
        </p:blipFill>
        <p:spPr>
          <a:xfrm>
            <a:off x="682200" y="4181400"/>
            <a:ext cx="3149280" cy="2222280"/>
          </a:xfrm>
          <a:prstGeom prst="rect">
            <a:avLst/>
          </a:prstGeom>
          <a:ln>
            <a:noFill/>
          </a:ln>
        </p:spPr>
      </p:pic>
      <p:sp>
        <p:nvSpPr>
          <p:cNvPr id="224" name="CustomShape 4"/>
          <p:cNvSpPr/>
          <p:nvPr/>
        </p:nvSpPr>
        <p:spPr>
          <a:xfrm>
            <a:off x="4487400" y="5139360"/>
            <a:ext cx="40262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For larger grains, metals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get harder when grain size 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gets smaller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5" name="CustomShape 5"/>
          <p:cNvSpPr/>
          <p:nvPr/>
        </p:nvSpPr>
        <p:spPr>
          <a:xfrm>
            <a:off x="912240" y="3472200"/>
            <a:ext cx="2837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Hall-Petch equation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80880" y="569160"/>
            <a:ext cx="838152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When grains are really small (~10 nm)</a:t>
            </a:r>
            <a:br/>
            <a:r>
              <a:rPr b="0" lang="en-US" sz="36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the material softens (g.b. sliding?)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5858FAC0-FDCE-418A-B0EC-1AC9D71635E1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228" name="Picture 4" descr=""/>
          <p:cNvPicPr/>
          <p:nvPr/>
        </p:nvPicPr>
        <p:blipFill>
          <a:blip r:embed="rId1"/>
          <a:stretch/>
        </p:blipFill>
        <p:spPr>
          <a:xfrm>
            <a:off x="3489480" y="1889280"/>
            <a:ext cx="4247280" cy="3591000"/>
          </a:xfrm>
          <a:prstGeom prst="rect">
            <a:avLst/>
          </a:prstGeom>
          <a:ln>
            <a:noFill/>
          </a:ln>
        </p:spPr>
      </p:pic>
      <p:sp>
        <p:nvSpPr>
          <p:cNvPr id="229" name="CustomShape 3"/>
          <p:cNvSpPr/>
          <p:nvPr/>
        </p:nvSpPr>
        <p:spPr>
          <a:xfrm>
            <a:off x="956160" y="5738400"/>
            <a:ext cx="6773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85ca"/>
                </a:solidFill>
                <a:latin typeface="Arial"/>
                <a:ea typeface="ＭＳ Ｐゴシック"/>
              </a:rPr>
              <a:t>Xiao et al., (2015): DOI: 10.1098/rspa.2014.0832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714600" y="2985120"/>
            <a:ext cx="1889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FCC Copper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255600" y="1208520"/>
            <a:ext cx="859608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Small amounts of impurities (dopants)</a:t>
            </a:r>
            <a:br/>
            <a:r>
              <a:rPr b="0" lang="en-US" sz="36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added to crystalline, semiconducting silicon dramatically changes electrical properties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D0BAB6CF-9F24-4FAA-BBF2-C3590685CFDE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233" name="Picture 4" descr=""/>
          <p:cNvPicPr/>
          <p:nvPr/>
        </p:nvPicPr>
        <p:blipFill>
          <a:blip r:embed="rId1"/>
          <a:stretch/>
        </p:blipFill>
        <p:spPr>
          <a:xfrm>
            <a:off x="1191960" y="3127680"/>
            <a:ext cx="5208480" cy="3276000"/>
          </a:xfrm>
          <a:prstGeom prst="rect">
            <a:avLst/>
          </a:prstGeom>
          <a:ln>
            <a:noFill/>
          </a:ln>
        </p:spPr>
      </p:pic>
      <p:sp>
        <p:nvSpPr>
          <p:cNvPr id="234" name="CustomShape 3"/>
          <p:cNvSpPr/>
          <p:nvPr/>
        </p:nvSpPr>
        <p:spPr>
          <a:xfrm>
            <a:off x="6598800" y="3822480"/>
            <a:ext cx="14504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n-doping: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electrons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6598800" y="2814120"/>
            <a:ext cx="136512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p-doping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holes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380880" y="380880"/>
            <a:ext cx="838152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Field-Effect Transistor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3637AF77-5A14-4AE0-8EC9-AC1DEA25BF95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238" name="Picture 4" descr=""/>
          <p:cNvPicPr/>
          <p:nvPr/>
        </p:nvPicPr>
        <p:blipFill>
          <a:blip r:embed="rId1"/>
          <a:stretch/>
        </p:blipFill>
        <p:spPr>
          <a:xfrm>
            <a:off x="347400" y="1215000"/>
            <a:ext cx="4993560" cy="2995920"/>
          </a:xfrm>
          <a:prstGeom prst="rect">
            <a:avLst/>
          </a:prstGeom>
          <a:ln>
            <a:noFill/>
          </a:ln>
        </p:spPr>
      </p:pic>
      <p:sp>
        <p:nvSpPr>
          <p:cNvPr id="239" name="CustomShape 3"/>
          <p:cNvSpPr/>
          <p:nvPr/>
        </p:nvSpPr>
        <p:spPr>
          <a:xfrm>
            <a:off x="5658840" y="1315800"/>
            <a:ext cx="3297600" cy="44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 small voltage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change on the gate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dramatically changes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current flow from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source to drain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Electronic valve: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can be open, closed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Can be used as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 amplifier, logic gate,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memory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0" name="Picture 6" descr=""/>
          <p:cNvPicPr/>
          <p:nvPr/>
        </p:nvPicPr>
        <p:blipFill>
          <a:blip r:embed="rId2"/>
          <a:stretch/>
        </p:blipFill>
        <p:spPr>
          <a:xfrm>
            <a:off x="1547280" y="4469400"/>
            <a:ext cx="2763360" cy="193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8F1D49F3-41EA-455B-A678-C25530989F2E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380880" y="576000"/>
            <a:ext cx="838152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Understanding Defects:</a:t>
            </a:r>
            <a:br/>
            <a:r>
              <a:rPr b="0" lang="en-US" sz="40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Microscopic Examination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TextShape 3"/>
          <p:cNvSpPr txBox="1"/>
          <p:nvPr/>
        </p:nvSpPr>
        <p:spPr>
          <a:xfrm>
            <a:off x="685800" y="2003040"/>
            <a:ext cx="7772040" cy="4114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Crystallites (grains) and grain boundaries.  Vary considerably in size. Can be quite large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ex:  Large single crystal of quartz or diamond or Si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ex:  Aluminum light post or garbage can - see the individual grains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Crystallites (grains) can be quite small (mm or less) – necessary to observe with a microscope. 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380880" y="380880"/>
            <a:ext cx="838152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Low angle gbs: dislocation arrays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Picture 3" descr=""/>
          <p:cNvPicPr/>
          <p:nvPr/>
        </p:nvPicPr>
        <p:blipFill>
          <a:blip r:embed="rId1"/>
          <a:stretch/>
        </p:blipFill>
        <p:spPr>
          <a:xfrm>
            <a:off x="0" y="1752480"/>
            <a:ext cx="9143640" cy="394128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4140360" y="5867280"/>
            <a:ext cx="800280" cy="82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5A29A085-A869-4452-973E-245FEF19730D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533520" y="1066680"/>
            <a:ext cx="8076960" cy="14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•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Useful up to 2000X magnification (~1 </a:t>
            </a:r>
            <a:r>
              <a:rPr b="0" lang="en-US" sz="2400" spc="-1" strike="noStrike">
                <a:solidFill>
                  <a:srgbClr val="000000"/>
                </a:solidFill>
                <a:latin typeface="Symbol"/>
                <a:ea typeface="ＭＳ Ｐゴシック"/>
              </a:rPr>
              <a:t>m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m).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•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Polishing removes surface features (e.g., scratches)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•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Etching changes reflectance, depending on crystal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orientation.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5712120" y="4932360"/>
            <a:ext cx="25599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33333"/>
                </a:solidFill>
                <a:latin typeface="Arial"/>
                <a:ea typeface="ＭＳ Ｐゴシック"/>
              </a:rPr>
              <a:t>Micrograph of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33333"/>
                </a:solidFill>
                <a:latin typeface="Arial"/>
                <a:ea typeface="ＭＳ Ｐゴシック"/>
              </a:rPr>
              <a:t>brass (a Cu-Zn alloy)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247" name="Group 4"/>
          <p:cNvGrpSpPr/>
          <p:nvPr/>
        </p:nvGrpSpPr>
        <p:grpSpPr>
          <a:xfrm>
            <a:off x="3189240" y="2427120"/>
            <a:ext cx="2982600" cy="4047120"/>
            <a:chOff x="3189240" y="2427120"/>
            <a:chExt cx="2982600" cy="4047120"/>
          </a:xfrm>
        </p:grpSpPr>
        <p:pic>
          <p:nvPicPr>
            <p:cNvPr id="248" name="Picture 13" descr=""/>
            <p:cNvPicPr/>
            <p:nvPr/>
          </p:nvPicPr>
          <p:blipFill>
            <a:blip r:embed="rId1"/>
            <a:stretch/>
          </p:blipFill>
          <p:spPr>
            <a:xfrm>
              <a:off x="3189240" y="2427120"/>
              <a:ext cx="2982600" cy="1577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9" name="Line 5"/>
            <p:cNvSpPr/>
            <p:nvPr/>
          </p:nvSpPr>
          <p:spPr>
            <a:xfrm>
              <a:off x="3733560" y="6324480"/>
              <a:ext cx="1600200" cy="360"/>
            </a:xfrm>
            <a:prstGeom prst="line">
              <a:avLst/>
            </a:prstGeom>
            <a:ln w="28440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" name="CustomShape 6"/>
            <p:cNvSpPr/>
            <p:nvPr/>
          </p:nvSpPr>
          <p:spPr>
            <a:xfrm>
              <a:off x="4087800" y="6140520"/>
              <a:ext cx="914040" cy="333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0.75mm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251" name="TextShape 7"/>
          <p:cNvSpPr txBox="1"/>
          <p:nvPr/>
        </p:nvSpPr>
        <p:spPr>
          <a:xfrm>
            <a:off x="380880" y="380880"/>
            <a:ext cx="838152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Optical Microscopy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CustomShape 8"/>
          <p:cNvSpPr/>
          <p:nvPr/>
        </p:nvSpPr>
        <p:spPr>
          <a:xfrm>
            <a:off x="5712480" y="3556080"/>
            <a:ext cx="27734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crystallographic planes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3" name="Line 9"/>
          <p:cNvSpPr/>
          <p:nvPr/>
        </p:nvSpPr>
        <p:spPr>
          <a:xfrm flipH="1" flipV="1">
            <a:off x="4916160" y="3732120"/>
            <a:ext cx="808200" cy="54000"/>
          </a:xfrm>
          <a:prstGeom prst="line">
            <a:avLst/>
          </a:prstGeom>
          <a:ln w="1908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54" name="" descr=""/>
          <p:cNvPicPr/>
          <p:nvPr/>
        </p:nvPicPr>
        <p:blipFill>
          <a:blip r:embed="rId2"/>
          <a:stretch/>
        </p:blipFill>
        <p:spPr>
          <a:xfrm>
            <a:off x="3695760" y="4229280"/>
            <a:ext cx="1600200" cy="187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655EE089-790F-4C78-A876-50362AF77C36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457200" y="1052640"/>
            <a:ext cx="358092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Grain boundaries...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612000" y="1442880"/>
            <a:ext cx="3029400" cy="277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•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are imperfections,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•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are more susceptible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etching,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•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may be revealed as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dark lines,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•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change in crystal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orientation across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boundary.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58" name="TextShape 4"/>
          <p:cNvSpPr txBox="1"/>
          <p:nvPr/>
        </p:nvSpPr>
        <p:spPr>
          <a:xfrm>
            <a:off x="380880" y="380880"/>
            <a:ext cx="838152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Optical Microscopy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59" name="Group 5"/>
          <p:cNvGrpSpPr/>
          <p:nvPr/>
        </p:nvGrpSpPr>
        <p:grpSpPr>
          <a:xfrm>
            <a:off x="914400" y="4156200"/>
            <a:ext cx="2210760" cy="2653920"/>
            <a:chOff x="914400" y="4156200"/>
            <a:chExt cx="2210760" cy="2653920"/>
          </a:xfrm>
        </p:grpSpPr>
        <p:sp>
          <p:nvSpPr>
            <p:cNvPr id="260" name="CustomShape 6"/>
            <p:cNvSpPr/>
            <p:nvPr/>
          </p:nvSpPr>
          <p:spPr>
            <a:xfrm>
              <a:off x="914400" y="4156200"/>
              <a:ext cx="2031480" cy="2653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CustomShape 7"/>
            <p:cNvSpPr/>
            <p:nvPr/>
          </p:nvSpPr>
          <p:spPr>
            <a:xfrm>
              <a:off x="1092240" y="4334040"/>
              <a:ext cx="1269720" cy="27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6600"/>
                  </a:solidFill>
                  <a:latin typeface="Arial"/>
                  <a:ea typeface="ＭＳ Ｐゴシック"/>
                </a:rPr>
                <a:t>ASTM grain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62" name="CustomShape 8"/>
            <p:cNvSpPr/>
            <p:nvPr/>
          </p:nvSpPr>
          <p:spPr>
            <a:xfrm>
              <a:off x="1092600" y="4600440"/>
              <a:ext cx="1243080" cy="27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6600"/>
                  </a:solidFill>
                  <a:latin typeface="Arial"/>
                  <a:ea typeface="ＭＳ Ｐゴシック"/>
                </a:rPr>
                <a:t>size number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63" name="CustomShape 9"/>
            <p:cNvSpPr/>
            <p:nvPr/>
          </p:nvSpPr>
          <p:spPr>
            <a:xfrm>
              <a:off x="1235160" y="5108400"/>
              <a:ext cx="225000" cy="36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>
                <a:lnSpc>
                  <a:spcPct val="100000"/>
                </a:lnSpc>
              </a:pPr>
              <a:r>
                <a:rPr b="0" i="1" lang="en-US" sz="2400" spc="-1" strike="noStrike">
                  <a:solidFill>
                    <a:srgbClr val="0033ff"/>
                  </a:solidFill>
                  <a:latin typeface="Arial"/>
                  <a:ea typeface="ＭＳ Ｐゴシック"/>
                </a:rPr>
                <a:t>n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4" name="CustomShape 10"/>
            <p:cNvSpPr/>
            <p:nvPr/>
          </p:nvSpPr>
          <p:spPr>
            <a:xfrm>
              <a:off x="1396080" y="5121360"/>
              <a:ext cx="517680" cy="36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/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 </a:t>
              </a: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= 2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5" name="CustomShape 11"/>
            <p:cNvSpPr/>
            <p:nvPr/>
          </p:nvSpPr>
          <p:spPr>
            <a:xfrm>
              <a:off x="1905120" y="5032440"/>
              <a:ext cx="237600" cy="36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/>
            <a:p>
              <a:pPr>
                <a:lnSpc>
                  <a:spcPct val="100000"/>
                </a:lnSpc>
              </a:pPr>
              <a:r>
                <a:rPr b="0" i="1" lang="en-US" sz="2400" spc="-1" strike="noStrike">
                  <a:solidFill>
                    <a:srgbClr val="006600"/>
                  </a:solidFill>
                  <a:latin typeface="Arial"/>
                  <a:ea typeface="ＭＳ Ｐゴシック"/>
                </a:rPr>
                <a:t>G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6" name="CustomShape 12"/>
            <p:cNvSpPr/>
            <p:nvPr/>
          </p:nvSpPr>
          <p:spPr>
            <a:xfrm>
              <a:off x="2163600" y="4997520"/>
              <a:ext cx="271080" cy="36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/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-1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67" name="CustomShape 13"/>
            <p:cNvSpPr/>
            <p:nvPr/>
          </p:nvSpPr>
          <p:spPr>
            <a:xfrm>
              <a:off x="1098720" y="5807160"/>
              <a:ext cx="2026440" cy="27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33ff"/>
                  </a:solidFill>
                  <a:latin typeface="Arial"/>
                  <a:ea typeface="ＭＳ Ｐゴシック"/>
                </a:rPr>
                <a:t>number of grains/in</a:t>
              </a:r>
              <a:r>
                <a:rPr b="0" lang="en-US" sz="1800" spc="-1" strike="noStrike" baseline="30000">
                  <a:solidFill>
                    <a:srgbClr val="0033ff"/>
                  </a:solidFill>
                  <a:latin typeface="Arial"/>
                  <a:ea typeface="ＭＳ Ｐゴシック"/>
                </a:rPr>
                <a:t>2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68" name="CustomShape 14"/>
            <p:cNvSpPr/>
            <p:nvPr/>
          </p:nvSpPr>
          <p:spPr>
            <a:xfrm>
              <a:off x="2463840" y="5743440"/>
              <a:ext cx="10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CustomShape 15"/>
            <p:cNvSpPr/>
            <p:nvPr/>
          </p:nvSpPr>
          <p:spPr>
            <a:xfrm>
              <a:off x="2603160" y="5807160"/>
              <a:ext cx="63720" cy="27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33ff"/>
                  </a:solidFill>
                  <a:latin typeface="Arial"/>
                  <a:ea typeface="ＭＳ Ｐゴシック"/>
                </a:rPr>
                <a:t>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70" name="CustomShape 16"/>
            <p:cNvSpPr/>
            <p:nvPr/>
          </p:nvSpPr>
          <p:spPr>
            <a:xfrm>
              <a:off x="1092240" y="6073920"/>
              <a:ext cx="812520" cy="27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33ff"/>
                  </a:solidFill>
                  <a:latin typeface="Arial"/>
                  <a:ea typeface="ＭＳ Ｐゴシック"/>
                </a:rPr>
                <a:t>at 100x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71" name="CustomShape 17"/>
            <p:cNvSpPr/>
            <p:nvPr/>
          </p:nvSpPr>
          <p:spPr>
            <a:xfrm>
              <a:off x="1092960" y="6340320"/>
              <a:ext cx="1343880" cy="27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33ff"/>
                  </a:solidFill>
                  <a:latin typeface="Arial"/>
                  <a:ea typeface="ＭＳ Ｐゴシック"/>
                </a:rPr>
                <a:t>magnification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272" name="Group 18"/>
            <p:cNvGrpSpPr/>
            <p:nvPr/>
          </p:nvGrpSpPr>
          <p:grpSpPr>
            <a:xfrm>
              <a:off x="1168200" y="5464080"/>
              <a:ext cx="152280" cy="393480"/>
              <a:chOff x="1168200" y="5464080"/>
              <a:chExt cx="152280" cy="393480"/>
            </a:xfrm>
          </p:grpSpPr>
          <p:sp>
            <p:nvSpPr>
              <p:cNvPr id="273" name="CustomShape 19"/>
              <p:cNvSpPr/>
              <p:nvPr/>
            </p:nvSpPr>
            <p:spPr>
              <a:xfrm>
                <a:off x="1206360" y="5464080"/>
                <a:ext cx="114120" cy="177480"/>
              </a:xfrm>
              <a:custGeom>
                <a:avLst/>
                <a:gdLst/>
                <a:ahLst/>
                <a:rect l="l" t="t" r="r" b="b"/>
                <a:pathLst>
                  <a:path w="72" h="112">
                    <a:moveTo>
                      <a:pt x="72" y="0"/>
                    </a:moveTo>
                    <a:lnTo>
                      <a:pt x="72" y="112"/>
                    </a:lnTo>
                    <a:lnTo>
                      <a:pt x="32" y="96"/>
                    </a:lnTo>
                    <a:lnTo>
                      <a:pt x="0" y="8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0033ff"/>
              </a:solidFill>
              <a:ln w="12600">
                <a:solidFill>
                  <a:srgbClr val="0033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4" name="Line 20"/>
              <p:cNvSpPr/>
              <p:nvPr/>
            </p:nvSpPr>
            <p:spPr>
              <a:xfrm flipV="1">
                <a:off x="1168200" y="5616360"/>
                <a:ext cx="88920" cy="241200"/>
              </a:xfrm>
              <a:prstGeom prst="line">
                <a:avLst/>
              </a:prstGeom>
              <a:ln w="12600">
                <a:solidFill>
                  <a:srgbClr val="0033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75" name="Group 21"/>
            <p:cNvGrpSpPr/>
            <p:nvPr/>
          </p:nvGrpSpPr>
          <p:grpSpPr>
            <a:xfrm>
              <a:off x="1688760" y="4917960"/>
              <a:ext cx="266760" cy="215640"/>
              <a:chOff x="1688760" y="4917960"/>
              <a:chExt cx="266760" cy="215640"/>
            </a:xfrm>
          </p:grpSpPr>
          <p:sp>
            <p:nvSpPr>
              <p:cNvPr id="276" name="CustomShape 22"/>
              <p:cNvSpPr/>
              <p:nvPr/>
            </p:nvSpPr>
            <p:spPr>
              <a:xfrm>
                <a:off x="1790640" y="4981680"/>
                <a:ext cx="164880" cy="151920"/>
              </a:xfrm>
              <a:custGeom>
                <a:avLst/>
                <a:gdLst/>
                <a:ahLst/>
                <a:rect l="l" t="t" r="r" b="b"/>
                <a:pathLst>
                  <a:path w="104" h="96">
                    <a:moveTo>
                      <a:pt x="104" y="96"/>
                    </a:moveTo>
                    <a:lnTo>
                      <a:pt x="0" y="64"/>
                    </a:lnTo>
                    <a:lnTo>
                      <a:pt x="24" y="32"/>
                    </a:lnTo>
                    <a:lnTo>
                      <a:pt x="48" y="0"/>
                    </a:lnTo>
                    <a:lnTo>
                      <a:pt x="104" y="96"/>
                    </a:lnTo>
                    <a:close/>
                  </a:path>
                </a:pathLst>
              </a:custGeom>
              <a:solidFill>
                <a:srgbClr val="008800"/>
              </a:solidFill>
              <a:ln w="12600">
                <a:solidFill>
                  <a:srgbClr val="0088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" name="Line 23"/>
              <p:cNvSpPr/>
              <p:nvPr/>
            </p:nvSpPr>
            <p:spPr>
              <a:xfrm>
                <a:off x="1688760" y="4917960"/>
                <a:ext cx="140040" cy="114120"/>
              </a:xfrm>
              <a:prstGeom prst="line">
                <a:avLst/>
              </a:prstGeom>
              <a:ln w="12600">
                <a:solidFill>
                  <a:srgbClr val="0088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278" name="Group 24"/>
          <p:cNvGrpSpPr/>
          <p:nvPr/>
        </p:nvGrpSpPr>
        <p:grpSpPr>
          <a:xfrm>
            <a:off x="4379760" y="1935000"/>
            <a:ext cx="3252600" cy="4416480"/>
            <a:chOff x="4379760" y="1935000"/>
            <a:chExt cx="3252600" cy="4416480"/>
          </a:xfrm>
        </p:grpSpPr>
        <p:sp>
          <p:nvSpPr>
            <p:cNvPr id="279" name="CustomShape 25"/>
            <p:cNvSpPr/>
            <p:nvPr/>
          </p:nvSpPr>
          <p:spPr>
            <a:xfrm>
              <a:off x="5740560" y="2781360"/>
              <a:ext cx="1891800" cy="26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26"/>
            <p:cNvSpPr/>
            <p:nvPr/>
          </p:nvSpPr>
          <p:spPr>
            <a:xfrm>
              <a:off x="4580640" y="5651640"/>
              <a:ext cx="1490040" cy="36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/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Fe-Cr alloy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81" name="Line 27"/>
            <p:cNvSpPr/>
            <p:nvPr/>
          </p:nvSpPr>
          <p:spPr>
            <a:xfrm>
              <a:off x="4609800" y="3124080"/>
              <a:ext cx="482760" cy="1440"/>
            </a:xfrm>
            <a:prstGeom prst="line">
              <a:avLst/>
            </a:prstGeom>
            <a:ln w="25560">
              <a:solidFill>
                <a:srgbClr val="cc00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28"/>
            <p:cNvSpPr/>
            <p:nvPr/>
          </p:nvSpPr>
          <p:spPr>
            <a:xfrm>
              <a:off x="4889520" y="3720960"/>
              <a:ext cx="596520" cy="240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29"/>
            <p:cNvSpPr/>
            <p:nvPr/>
          </p:nvSpPr>
          <p:spPr>
            <a:xfrm>
              <a:off x="5181480" y="6108840"/>
              <a:ext cx="266400" cy="139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CustomShape 30"/>
            <p:cNvSpPr/>
            <p:nvPr/>
          </p:nvSpPr>
          <p:spPr>
            <a:xfrm>
              <a:off x="5052600" y="6078600"/>
              <a:ext cx="36684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(b)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285" name="Picture 60" descr=""/>
            <p:cNvPicPr/>
            <p:nvPr/>
          </p:nvPicPr>
          <p:blipFill>
            <a:blip r:embed="rId1"/>
            <a:stretch/>
          </p:blipFill>
          <p:spPr>
            <a:xfrm>
              <a:off x="4379760" y="1935000"/>
              <a:ext cx="1692000" cy="1784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6" name="CustomShape 31"/>
            <p:cNvSpPr/>
            <p:nvPr/>
          </p:nvSpPr>
          <p:spPr>
            <a:xfrm>
              <a:off x="5551200" y="3543480"/>
              <a:ext cx="1520640" cy="27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777777"/>
                  </a:solidFill>
                  <a:latin typeface="Arial"/>
                  <a:ea typeface="ＭＳ Ｐゴシック"/>
                </a:rPr>
                <a:t>grain boundary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287" name="Group 32"/>
            <p:cNvGrpSpPr/>
            <p:nvPr/>
          </p:nvGrpSpPr>
          <p:grpSpPr>
            <a:xfrm>
              <a:off x="5111640" y="3124080"/>
              <a:ext cx="234360" cy="95040"/>
              <a:chOff x="5111640" y="3124080"/>
              <a:chExt cx="234360" cy="95040"/>
            </a:xfrm>
          </p:grpSpPr>
          <p:sp>
            <p:nvSpPr>
              <p:cNvPr id="288" name="CustomShape 33"/>
              <p:cNvSpPr/>
              <p:nvPr/>
            </p:nvSpPr>
            <p:spPr>
              <a:xfrm>
                <a:off x="5111640" y="3124080"/>
                <a:ext cx="120240" cy="95040"/>
              </a:xfrm>
              <a:custGeom>
                <a:avLst/>
                <a:gdLst/>
                <a:ahLst/>
                <a:rect l="l" t="t" r="r" b="b"/>
                <a:pathLst>
                  <a:path w="21706" h="21600">
                    <a:moveTo>
                      <a:pt x="0" y="0"/>
                    </a:moveTo>
                    <a:cubicBezTo>
                      <a:pt x="35" y="0"/>
                      <a:pt x="70" y="-1"/>
                      <a:pt x="106" y="-1"/>
                    </a:cubicBezTo>
                    <a:cubicBezTo>
                      <a:pt x="11981" y="-1"/>
                      <a:pt x="21629" y="9586"/>
                      <a:pt x="21705" y="21461"/>
                    </a:cubicBezTo>
                    <a:moveTo>
                      <a:pt x="0" y="0"/>
                    </a:moveTo>
                    <a:cubicBezTo>
                      <a:pt x="35" y="0"/>
                      <a:pt x="70" y="-1"/>
                      <a:pt x="106" y="-1"/>
                    </a:cubicBezTo>
                    <a:cubicBezTo>
                      <a:pt x="11981" y="-1"/>
                      <a:pt x="21629" y="9586"/>
                      <a:pt x="21705" y="21461"/>
                    </a:cubicBezTo>
                    <a:lnTo>
                      <a:pt x="106" y="21600"/>
                    </a:lnTo>
                    <a:close/>
                  </a:path>
                </a:pathLst>
              </a:custGeom>
              <a:noFill/>
              <a:ln w="2556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9" name="CustomShape 34"/>
              <p:cNvSpPr/>
              <p:nvPr/>
            </p:nvSpPr>
            <p:spPr>
              <a:xfrm>
                <a:off x="5232240" y="3124080"/>
                <a:ext cx="113760" cy="95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21469"/>
                    </a:moveTo>
                    <a:cubicBezTo>
                      <a:pt x="72" y="9590"/>
                      <a:pt x="9721" y="-1"/>
                      <a:pt x="21600" y="-1"/>
                    </a:cubicBezTo>
                    <a:moveTo>
                      <a:pt x="0" y="21469"/>
                    </a:moveTo>
                    <a:cubicBezTo>
                      <a:pt x="72" y="9590"/>
                      <a:pt x="9721" y="-1"/>
                      <a:pt x="21600" y="-1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56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90" name="CustomShape 35"/>
            <p:cNvSpPr/>
            <p:nvPr/>
          </p:nvSpPr>
          <p:spPr>
            <a:xfrm>
              <a:off x="5601240" y="3213000"/>
              <a:ext cx="1509840" cy="27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0000"/>
                  </a:solidFill>
                  <a:latin typeface="Arial"/>
                  <a:ea typeface="ＭＳ Ｐゴシック"/>
                </a:rPr>
                <a:t>surface groove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91" name="Line 36"/>
            <p:cNvSpPr/>
            <p:nvPr/>
          </p:nvSpPr>
          <p:spPr>
            <a:xfrm>
              <a:off x="5346360" y="3124080"/>
              <a:ext cx="482760" cy="1440"/>
            </a:xfrm>
            <a:prstGeom prst="line">
              <a:avLst/>
            </a:prstGeom>
            <a:ln w="25560">
              <a:solidFill>
                <a:srgbClr val="cc00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92" name="Group 37"/>
            <p:cNvGrpSpPr/>
            <p:nvPr/>
          </p:nvGrpSpPr>
          <p:grpSpPr>
            <a:xfrm>
              <a:off x="5257800" y="3174840"/>
              <a:ext cx="304560" cy="165240"/>
              <a:chOff x="5257800" y="3174840"/>
              <a:chExt cx="304560" cy="165240"/>
            </a:xfrm>
          </p:grpSpPr>
          <p:sp>
            <p:nvSpPr>
              <p:cNvPr id="293" name="CustomShape 38"/>
              <p:cNvSpPr/>
              <p:nvPr/>
            </p:nvSpPr>
            <p:spPr>
              <a:xfrm>
                <a:off x="5257800" y="3174840"/>
                <a:ext cx="113760" cy="88560"/>
              </a:xfrm>
              <a:custGeom>
                <a:avLst/>
                <a:gdLst/>
                <a:ahLst/>
                <a:rect l="l" t="t" r="r" b="b"/>
                <a:pathLst>
                  <a:path w="72" h="56">
                    <a:moveTo>
                      <a:pt x="0" y="0"/>
                    </a:moveTo>
                    <a:lnTo>
                      <a:pt x="72" y="0"/>
                    </a:lnTo>
                    <a:lnTo>
                      <a:pt x="32" y="16"/>
                    </a:lnTo>
                    <a:lnTo>
                      <a:pt x="40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60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" name="Line 39"/>
              <p:cNvSpPr/>
              <p:nvPr/>
            </p:nvSpPr>
            <p:spPr>
              <a:xfrm>
                <a:off x="5308560" y="3200400"/>
                <a:ext cx="253800" cy="139680"/>
              </a:xfrm>
              <a:prstGeom prst="line">
                <a:avLst/>
              </a:prstGeom>
              <a:ln w="1260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95" name="Group 40"/>
            <p:cNvGrpSpPr/>
            <p:nvPr/>
          </p:nvGrpSpPr>
          <p:grpSpPr>
            <a:xfrm>
              <a:off x="5245200" y="3479760"/>
              <a:ext cx="291960" cy="152280"/>
              <a:chOff x="5245200" y="3479760"/>
              <a:chExt cx="291960" cy="152280"/>
            </a:xfrm>
          </p:grpSpPr>
          <p:sp>
            <p:nvSpPr>
              <p:cNvPr id="296" name="CustomShape 41"/>
              <p:cNvSpPr/>
              <p:nvPr/>
            </p:nvSpPr>
            <p:spPr>
              <a:xfrm>
                <a:off x="5245200" y="3479760"/>
                <a:ext cx="113760" cy="88560"/>
              </a:xfrm>
              <a:custGeom>
                <a:avLst/>
                <a:gdLst/>
                <a:ahLst/>
                <a:rect l="l" t="t" r="r" b="b"/>
                <a:pathLst>
                  <a:path w="72" h="56">
                    <a:moveTo>
                      <a:pt x="0" y="0"/>
                    </a:moveTo>
                    <a:lnTo>
                      <a:pt x="72" y="0"/>
                    </a:lnTo>
                    <a:lnTo>
                      <a:pt x="32" y="16"/>
                    </a:lnTo>
                    <a:lnTo>
                      <a:pt x="40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7777"/>
              </a:solidFill>
              <a:ln w="12600">
                <a:solidFill>
                  <a:srgbClr val="777777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7" name="Line 42"/>
              <p:cNvSpPr/>
              <p:nvPr/>
            </p:nvSpPr>
            <p:spPr>
              <a:xfrm>
                <a:off x="5295600" y="3504960"/>
                <a:ext cx="241560" cy="127080"/>
              </a:xfrm>
              <a:prstGeom prst="line">
                <a:avLst/>
              </a:prstGeom>
              <a:ln w="12600">
                <a:solidFill>
                  <a:srgbClr val="777777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98" name="CustomShape 43"/>
            <p:cNvSpPr/>
            <p:nvPr/>
          </p:nvSpPr>
          <p:spPr>
            <a:xfrm>
              <a:off x="5766840" y="2666880"/>
              <a:ext cx="1724760" cy="274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cc0099"/>
                  </a:solidFill>
                  <a:latin typeface="Arial"/>
                  <a:ea typeface="ＭＳ Ｐゴシック"/>
                </a:rPr>
                <a:t> </a:t>
              </a:r>
              <a:r>
                <a:rPr b="0" lang="en-US" sz="1800" spc="-1" strike="noStrike">
                  <a:solidFill>
                    <a:srgbClr val="cc0099"/>
                  </a:solidFill>
                  <a:latin typeface="Arial"/>
                  <a:ea typeface="ＭＳ Ｐゴシック"/>
                </a:rPr>
                <a:t>polished surface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299" name="Group 44"/>
            <p:cNvGrpSpPr/>
            <p:nvPr/>
          </p:nvGrpSpPr>
          <p:grpSpPr>
            <a:xfrm>
              <a:off x="5753160" y="2958840"/>
              <a:ext cx="88560" cy="139320"/>
              <a:chOff x="5753160" y="2958840"/>
              <a:chExt cx="88560" cy="139320"/>
            </a:xfrm>
          </p:grpSpPr>
          <p:sp>
            <p:nvSpPr>
              <p:cNvPr id="300" name="CustomShape 45"/>
              <p:cNvSpPr/>
              <p:nvPr/>
            </p:nvSpPr>
            <p:spPr>
              <a:xfrm>
                <a:off x="5753160" y="2984400"/>
                <a:ext cx="88560" cy="113760"/>
              </a:xfrm>
              <a:custGeom>
                <a:avLst/>
                <a:gdLst/>
                <a:ahLst/>
                <a:rect l="l" t="t" r="r" b="b"/>
                <a:pathLst>
                  <a:path w="56" h="72">
                    <a:moveTo>
                      <a:pt x="0" y="72"/>
                    </a:moveTo>
                    <a:lnTo>
                      <a:pt x="0" y="0"/>
                    </a:lnTo>
                    <a:lnTo>
                      <a:pt x="16" y="40"/>
                    </a:lnTo>
                    <a:lnTo>
                      <a:pt x="56" y="3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c0099"/>
              </a:solidFill>
              <a:ln w="12600">
                <a:solidFill>
                  <a:srgbClr val="cc00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" name="Line 46"/>
              <p:cNvSpPr/>
              <p:nvPr/>
            </p:nvSpPr>
            <p:spPr>
              <a:xfrm flipV="1">
                <a:off x="5778360" y="2958840"/>
                <a:ext cx="38160" cy="88920"/>
              </a:xfrm>
              <a:prstGeom prst="line">
                <a:avLst/>
              </a:prstGeom>
              <a:ln w="12600">
                <a:solidFill>
                  <a:srgbClr val="cc009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2" name="CustomShape 47"/>
            <p:cNvSpPr/>
            <p:nvPr/>
          </p:nvSpPr>
          <p:spPr>
            <a:xfrm>
              <a:off x="5052600" y="3728880"/>
              <a:ext cx="36684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(a)</a:t>
              </a:r>
              <a:endParaRPr b="0" lang="en-US" sz="1200" spc="-1" strike="noStrike">
                <a:latin typeface="Arial"/>
              </a:endParaRPr>
            </a:p>
          </p:txBody>
        </p:sp>
      </p:grpSp>
      <p:pic>
        <p:nvPicPr>
          <p:cNvPr id="303" name="" descr=""/>
          <p:cNvPicPr/>
          <p:nvPr/>
        </p:nvPicPr>
        <p:blipFill>
          <a:blip r:embed="rId2"/>
          <a:stretch/>
        </p:blipFill>
        <p:spPr>
          <a:xfrm>
            <a:off x="4444920" y="4013280"/>
            <a:ext cx="1701720" cy="204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3150FD69-3FDD-4976-8B02-E04876A73CE8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05" name="Picture 2" descr=""/>
          <p:cNvPicPr/>
          <p:nvPr/>
        </p:nvPicPr>
        <p:blipFill>
          <a:blip r:embed="rId1"/>
          <a:stretch/>
        </p:blipFill>
        <p:spPr>
          <a:xfrm>
            <a:off x="4690800" y="102600"/>
            <a:ext cx="4485600" cy="4485600"/>
          </a:xfrm>
          <a:prstGeom prst="rect">
            <a:avLst/>
          </a:prstGeom>
          <a:ln>
            <a:noFill/>
          </a:ln>
        </p:spPr>
      </p:pic>
      <p:sp>
        <p:nvSpPr>
          <p:cNvPr id="306" name="CustomShape 2"/>
          <p:cNvSpPr/>
          <p:nvPr/>
        </p:nvSpPr>
        <p:spPr>
          <a:xfrm>
            <a:off x="1003680" y="5127120"/>
            <a:ext cx="62906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ASTM E 112-13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Standard for Determining Average Grain Size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Image analysis software: ImageJ from NIH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07" name="Picture 6" descr=""/>
          <p:cNvPicPr/>
          <p:nvPr/>
        </p:nvPicPr>
        <p:blipFill>
          <a:blip r:embed="rId2"/>
          <a:stretch/>
        </p:blipFill>
        <p:spPr>
          <a:xfrm>
            <a:off x="51120" y="0"/>
            <a:ext cx="4639320" cy="463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3014BE6A-6C95-4A71-8E2F-4C7593DD222B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09" name="Picture 2" descr=""/>
          <p:cNvPicPr/>
          <p:nvPr/>
        </p:nvPicPr>
        <p:blipFill>
          <a:blip r:embed="rId1"/>
          <a:stretch/>
        </p:blipFill>
        <p:spPr>
          <a:xfrm>
            <a:off x="830880" y="143640"/>
            <a:ext cx="6099840" cy="661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9BA14E85-FC6F-480C-ADBF-DECF23A562B4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380880" y="380880"/>
            <a:ext cx="838152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Optical Microscopy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TextShape 3"/>
          <p:cNvSpPr txBox="1"/>
          <p:nvPr/>
        </p:nvSpPr>
        <p:spPr>
          <a:xfrm>
            <a:off x="685800" y="1552680"/>
            <a:ext cx="7772040" cy="4114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Polarized light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metallographic scopes often use polarized light to increase contrast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Also used for transparent samples such as polymers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71E6E77C-0D4F-4449-BAC6-757845841E4E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14" name="TextShape 2"/>
          <p:cNvSpPr txBox="1"/>
          <p:nvPr/>
        </p:nvSpPr>
        <p:spPr>
          <a:xfrm>
            <a:off x="436680" y="130320"/>
            <a:ext cx="838152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Microscopy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TextShape 3"/>
          <p:cNvSpPr txBox="1"/>
          <p:nvPr/>
        </p:nvSpPr>
        <p:spPr>
          <a:xfrm>
            <a:off x="525600" y="1039320"/>
            <a:ext cx="8415000" cy="4892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Optical resolution ca. 10</a:t>
            </a:r>
            <a:r>
              <a:rPr b="0" lang="en-US" sz="2400" spc="-1" strike="noStrike" baseline="30000">
                <a:solidFill>
                  <a:srgbClr val="000000"/>
                </a:solidFill>
                <a:latin typeface="Arial"/>
                <a:ea typeface="ＭＳ Ｐゴシック"/>
              </a:rPr>
              <a:t>-6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 = 1 </a:t>
            </a:r>
            <a:r>
              <a:rPr b="0" lang="en-US" sz="2400" spc="-1" strike="noStrike">
                <a:solidFill>
                  <a:srgbClr val="000000"/>
                </a:solidFill>
                <a:latin typeface="Symbol"/>
                <a:ea typeface="ＭＳ Ｐゴシック"/>
              </a:rPr>
              <a:t>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 = 1000 nm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743040" indent="-285480">
              <a:lnSpc>
                <a:spcPct val="10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Wavelength of visible light: 400-700 nm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For higher resolution need small wavelengths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X-Rays?  Wavelength: Cu K</a:t>
            </a:r>
            <a:r>
              <a:rPr b="0" lang="en-US" sz="2400" spc="-1" strike="noStrike">
                <a:solidFill>
                  <a:srgbClr val="000000"/>
                </a:solidFill>
                <a:latin typeface="Symbol"/>
                <a:ea typeface="ＭＳ Ｐゴシック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0.154 nm (1.54 Ang)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Difficult to focus, scattering OK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Electrons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Electron beam focused by magnetic lenses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Voltages 5 kV : 100-400 kV : 1 MV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Wavelengths ~ 3 pm (0.003 nm)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Magnifications - 1,000,000X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Atomic resolution possible… approaching 0.05 nm (0.5 Ang)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Scanning EM (SEM): 1 kV – 30 kV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Transmission EM (TEM) : 200-400 kV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STEM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89AAE81F-1E46-4BBC-8625-45ABF4F2B756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757080" y="2614680"/>
            <a:ext cx="520812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•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Atoms can be arranged and imaged!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1014480" y="4962600"/>
            <a:ext cx="266652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Carbon monoxide molecules arranged on a platinum (111) surface.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19" name="Picture 5" descr=""/>
          <p:cNvPicPr/>
          <p:nvPr/>
        </p:nvPicPr>
        <p:blipFill>
          <a:blip r:embed="rId1"/>
          <a:stretch/>
        </p:blipFill>
        <p:spPr>
          <a:xfrm>
            <a:off x="1547640" y="3057480"/>
            <a:ext cx="1218960" cy="1650600"/>
          </a:xfrm>
          <a:prstGeom prst="rect">
            <a:avLst/>
          </a:prstGeom>
          <a:ln>
            <a:noFill/>
          </a:ln>
        </p:spPr>
      </p:pic>
      <p:pic>
        <p:nvPicPr>
          <p:cNvPr id="320" name="Picture 6" descr=""/>
          <p:cNvPicPr/>
          <p:nvPr/>
        </p:nvPicPr>
        <p:blipFill>
          <a:blip r:embed="rId2"/>
          <a:stretch/>
        </p:blipFill>
        <p:spPr>
          <a:xfrm>
            <a:off x="5194440" y="3133800"/>
            <a:ext cx="1230120" cy="1534680"/>
          </a:xfrm>
          <a:prstGeom prst="rect">
            <a:avLst/>
          </a:prstGeom>
          <a:ln>
            <a:noFill/>
          </a:ln>
        </p:spPr>
      </p:pic>
      <p:sp>
        <p:nvSpPr>
          <p:cNvPr id="321" name="CustomShape 4"/>
          <p:cNvSpPr/>
          <p:nvPr/>
        </p:nvSpPr>
        <p:spPr>
          <a:xfrm>
            <a:off x="4281480" y="4824360"/>
            <a:ext cx="2666520" cy="16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Iron atoms arranged on a copper (111) surface.  These Kanji characters represent the word “atom”.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2" name="TextShape 5"/>
          <p:cNvSpPr txBox="1"/>
          <p:nvPr/>
        </p:nvSpPr>
        <p:spPr>
          <a:xfrm>
            <a:off x="0" y="905040"/>
            <a:ext cx="9143640" cy="533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Scanned Probe Microscopies: </a:t>
            </a:r>
            <a:br/>
            <a:r>
              <a:rPr b="0" lang="en-US" sz="36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Scanning Tunneling Microscopy (STM)</a:t>
            </a:r>
            <a:br/>
            <a:r>
              <a:rPr b="0" lang="en-US" sz="36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Atomic Force Microscopy (AFM)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8CCF7943-50B7-416B-A949-834A47F06612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24" name="Picture 3" descr=""/>
          <p:cNvPicPr/>
          <p:nvPr/>
        </p:nvPicPr>
        <p:blipFill>
          <a:blip r:embed="rId1"/>
          <a:stretch/>
        </p:blipFill>
        <p:spPr>
          <a:xfrm>
            <a:off x="0" y="495360"/>
            <a:ext cx="4825800" cy="4851000"/>
          </a:xfrm>
          <a:prstGeom prst="rect">
            <a:avLst/>
          </a:prstGeom>
          <a:ln>
            <a:noFill/>
          </a:ln>
        </p:spPr>
      </p:pic>
      <p:pic>
        <p:nvPicPr>
          <p:cNvPr id="325" name="Picture 4" descr=""/>
          <p:cNvPicPr/>
          <p:nvPr/>
        </p:nvPicPr>
        <p:blipFill>
          <a:blip r:embed="rId2"/>
          <a:stretch/>
        </p:blipFill>
        <p:spPr>
          <a:xfrm>
            <a:off x="4811760" y="498600"/>
            <a:ext cx="4571640" cy="4571640"/>
          </a:xfrm>
          <a:prstGeom prst="rect">
            <a:avLst/>
          </a:prstGeom>
          <a:ln>
            <a:noFill/>
          </a:ln>
        </p:spPr>
      </p:pic>
      <p:sp>
        <p:nvSpPr>
          <p:cNvPr id="326" name="CustomShape 2"/>
          <p:cNvSpPr/>
          <p:nvPr/>
        </p:nvSpPr>
        <p:spPr>
          <a:xfrm>
            <a:off x="4975200" y="5627520"/>
            <a:ext cx="45716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http://www.princeton.edu/~kahnlab/STMImages.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112680" y="5657760"/>
            <a:ext cx="45716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http://www.nisenet.org/publicbeta/articles/seeing_atoms/index.html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B0D3E5FD-0FCA-4ECB-AC17-B1C0C1BEB050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29" name="Picture 3" descr=""/>
          <p:cNvPicPr/>
          <p:nvPr/>
        </p:nvPicPr>
        <p:blipFill>
          <a:blip r:embed="rId1"/>
          <a:stretch/>
        </p:blipFill>
        <p:spPr>
          <a:xfrm>
            <a:off x="1131120" y="0"/>
            <a:ext cx="688140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C40D93F8-6A05-47C7-96DE-2E776AABFF53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31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2651760" cy="3224880"/>
          </a:xfrm>
          <a:prstGeom prst="rect">
            <a:avLst/>
          </a:prstGeom>
          <a:ln>
            <a:noFill/>
          </a:ln>
        </p:spPr>
      </p:pic>
      <p:pic>
        <p:nvPicPr>
          <p:cNvPr id="332" name="Picture 3" descr=""/>
          <p:cNvPicPr/>
          <p:nvPr/>
        </p:nvPicPr>
        <p:blipFill>
          <a:blip r:embed="rId2"/>
          <a:stretch/>
        </p:blipFill>
        <p:spPr>
          <a:xfrm>
            <a:off x="2786400" y="9720"/>
            <a:ext cx="1832760" cy="3224880"/>
          </a:xfrm>
          <a:prstGeom prst="rect">
            <a:avLst/>
          </a:prstGeom>
          <a:ln>
            <a:noFill/>
          </a:ln>
        </p:spPr>
      </p:pic>
      <p:pic>
        <p:nvPicPr>
          <p:cNvPr id="333" name="Picture 4" descr=""/>
          <p:cNvPicPr/>
          <p:nvPr/>
        </p:nvPicPr>
        <p:blipFill>
          <a:blip r:embed="rId3"/>
          <a:stretch/>
        </p:blipFill>
        <p:spPr>
          <a:xfrm>
            <a:off x="4826520" y="9720"/>
            <a:ext cx="4317120" cy="3237840"/>
          </a:xfrm>
          <a:prstGeom prst="rect">
            <a:avLst/>
          </a:prstGeom>
          <a:ln>
            <a:noFill/>
          </a:ln>
        </p:spPr>
      </p:pic>
      <p:pic>
        <p:nvPicPr>
          <p:cNvPr id="334" name="Picture 5" descr=""/>
          <p:cNvPicPr/>
          <p:nvPr/>
        </p:nvPicPr>
        <p:blipFill>
          <a:blip r:embed="rId4"/>
          <a:stretch/>
        </p:blipFill>
        <p:spPr>
          <a:xfrm>
            <a:off x="561960" y="3499560"/>
            <a:ext cx="2004840" cy="3045960"/>
          </a:xfrm>
          <a:prstGeom prst="rect">
            <a:avLst/>
          </a:prstGeom>
          <a:ln>
            <a:noFill/>
          </a:ln>
        </p:spPr>
      </p:pic>
      <p:pic>
        <p:nvPicPr>
          <p:cNvPr id="335" name="Picture 6" descr=""/>
          <p:cNvPicPr/>
          <p:nvPr/>
        </p:nvPicPr>
        <p:blipFill>
          <a:blip r:embed="rId5"/>
          <a:stretch/>
        </p:blipFill>
        <p:spPr>
          <a:xfrm>
            <a:off x="3027600" y="3484800"/>
            <a:ext cx="2290320" cy="3152520"/>
          </a:xfrm>
          <a:prstGeom prst="rect">
            <a:avLst/>
          </a:prstGeom>
          <a:ln>
            <a:noFill/>
          </a:ln>
        </p:spPr>
      </p:pic>
      <p:pic>
        <p:nvPicPr>
          <p:cNvPr id="336" name="Picture 7" descr=""/>
          <p:cNvPicPr/>
          <p:nvPr/>
        </p:nvPicPr>
        <p:blipFill>
          <a:blip r:embed="rId6"/>
          <a:stretch/>
        </p:blipFill>
        <p:spPr>
          <a:xfrm>
            <a:off x="5803920" y="3484800"/>
            <a:ext cx="3047760" cy="3152520"/>
          </a:xfrm>
          <a:prstGeom prst="rect">
            <a:avLst/>
          </a:prstGeom>
          <a:ln>
            <a:noFill/>
          </a:ln>
        </p:spPr>
      </p:pic>
      <p:sp>
        <p:nvSpPr>
          <p:cNvPr id="337" name="CustomShape 2"/>
          <p:cNvSpPr/>
          <p:nvPr/>
        </p:nvSpPr>
        <p:spPr>
          <a:xfrm>
            <a:off x="-63720" y="3160800"/>
            <a:ext cx="2450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Zeiss Auriga 60 FIB/SEM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2561400" y="3193200"/>
            <a:ext cx="22827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JEOL JSM-7400F SEM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9" name="CustomShape 4"/>
          <p:cNvSpPr/>
          <p:nvPr/>
        </p:nvSpPr>
        <p:spPr>
          <a:xfrm>
            <a:off x="5538600" y="3193200"/>
            <a:ext cx="33343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FEI / ThermoSci Talos 200C STEM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0" name="CustomShape 5"/>
          <p:cNvSpPr/>
          <p:nvPr/>
        </p:nvSpPr>
        <p:spPr>
          <a:xfrm>
            <a:off x="391680" y="6543360"/>
            <a:ext cx="2144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JEOL JEM-3010 TEM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1" name="CustomShape 6"/>
          <p:cNvSpPr/>
          <p:nvPr/>
        </p:nvSpPr>
        <p:spPr>
          <a:xfrm>
            <a:off x="2969280" y="6581880"/>
            <a:ext cx="24062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JEOL JEM-2010F STEM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42" name="CustomShape 7"/>
          <p:cNvSpPr/>
          <p:nvPr/>
        </p:nvSpPr>
        <p:spPr>
          <a:xfrm>
            <a:off x="5622120" y="6590880"/>
            <a:ext cx="34880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FEI / ThermoSci Technai G2 12 TEM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380880" y="380880"/>
            <a:ext cx="838152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Grain Boundaries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Picture 3" descr=""/>
          <p:cNvPicPr/>
          <p:nvPr/>
        </p:nvPicPr>
        <p:blipFill>
          <a:blip r:embed="rId1"/>
          <a:stretch/>
        </p:blipFill>
        <p:spPr>
          <a:xfrm>
            <a:off x="0" y="1905120"/>
            <a:ext cx="4964040" cy="3710520"/>
          </a:xfrm>
          <a:prstGeom prst="rect">
            <a:avLst/>
          </a:prstGeom>
          <a:ln>
            <a:noFill/>
          </a:ln>
        </p:spPr>
      </p:pic>
      <p:pic>
        <p:nvPicPr>
          <p:cNvPr id="144" name="Picture 6" descr=""/>
          <p:cNvPicPr/>
          <p:nvPr/>
        </p:nvPicPr>
        <p:blipFill>
          <a:blip r:embed="rId2"/>
          <a:stretch/>
        </p:blipFill>
        <p:spPr>
          <a:xfrm>
            <a:off x="4927680" y="1922400"/>
            <a:ext cx="6873480" cy="369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049E1C7E-6CDF-43AA-8ADE-B98FB6CACB55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44" name="Picture 4" descr=""/>
          <p:cNvPicPr/>
          <p:nvPr/>
        </p:nvPicPr>
        <p:blipFill>
          <a:blip r:embed="rId1"/>
          <a:stretch/>
        </p:blipFill>
        <p:spPr>
          <a:xfrm>
            <a:off x="245520" y="99360"/>
            <a:ext cx="8535240" cy="5330880"/>
          </a:xfrm>
          <a:prstGeom prst="rect">
            <a:avLst/>
          </a:prstGeom>
          <a:ln>
            <a:noFill/>
          </a:ln>
        </p:spPr>
      </p:pic>
      <p:sp>
        <p:nvSpPr>
          <p:cNvPr id="345" name="CustomShape 2"/>
          <p:cNvSpPr/>
          <p:nvPr/>
        </p:nvSpPr>
        <p:spPr>
          <a:xfrm>
            <a:off x="666720" y="5559120"/>
            <a:ext cx="64670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https://www.quora.com/What-is-the-difference-between-the-SEM-microscope-and-the-STEM-microscope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92B3BF78-EAD3-4FE9-9715-1A40C13787BD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347" name="Picture 5" descr=""/>
          <p:cNvPicPr/>
          <p:nvPr/>
        </p:nvPicPr>
        <p:blipFill>
          <a:blip r:embed="rId1"/>
          <a:stretch/>
        </p:blipFill>
        <p:spPr>
          <a:xfrm>
            <a:off x="889200" y="0"/>
            <a:ext cx="736488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3ACD4253-1C89-46B2-97AE-7E9F8D850DB0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984960" y="556560"/>
            <a:ext cx="485208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X-ray Diffraction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Thermal Analysis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Porosity and Particle Size Analysis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Vibrational Spectroscopy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Mass Spectroscopy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637560" y="5886720"/>
            <a:ext cx="3638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http://sites.udel.edu/amcl/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1" name="Picture 4" descr=""/>
          <p:cNvPicPr/>
          <p:nvPr/>
        </p:nvPicPr>
        <p:blipFill>
          <a:blip r:embed="rId1"/>
          <a:stretch/>
        </p:blipFill>
        <p:spPr>
          <a:xfrm>
            <a:off x="4580280" y="2590560"/>
            <a:ext cx="4381560" cy="296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2BD78E31-17BE-4CB1-9A4A-E833C7DD6CF2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838080" y="1474920"/>
            <a:ext cx="617184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•  </a:t>
            </a:r>
            <a:r>
              <a:rPr b="0" lang="en-US" sz="2400" spc="-1" strike="noStrike">
                <a:solidFill>
                  <a:srgbClr val="3333cc"/>
                </a:solidFill>
                <a:latin typeface="Arial"/>
                <a:ea typeface="ＭＳ Ｐゴシック"/>
              </a:rPr>
              <a:t>Point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</a:t>
            </a:r>
            <a:r>
              <a:rPr b="0" lang="en-US" sz="2400" spc="-1" strike="noStrike">
                <a:solidFill>
                  <a:srgbClr val="3333cc"/>
                </a:solidFill>
                <a:latin typeface="Arial"/>
                <a:ea typeface="ＭＳ Ｐゴシック"/>
              </a:rPr>
              <a:t>Line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and </a:t>
            </a:r>
            <a:r>
              <a:rPr b="0" lang="en-US" sz="2400" spc="-1" strike="noStrike">
                <a:solidFill>
                  <a:srgbClr val="3333cc"/>
                </a:solidFill>
                <a:latin typeface="Arial"/>
                <a:ea typeface="ＭＳ Ｐゴシック"/>
              </a:rPr>
              <a:t>Area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defects exist in solids.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834480" y="2160720"/>
            <a:ext cx="674784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•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number and type of defects can be varied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and controlled (e.g.,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controls vacancy conc.)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CustomShape 4"/>
          <p:cNvSpPr/>
          <p:nvPr/>
        </p:nvSpPr>
        <p:spPr>
          <a:xfrm>
            <a:off x="838080" y="3151080"/>
            <a:ext cx="628920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•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Defects affect material properties (e.g., grain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boundaries control crystal slip).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6" name="CustomShape 5"/>
          <p:cNvSpPr/>
          <p:nvPr/>
        </p:nvSpPr>
        <p:spPr>
          <a:xfrm>
            <a:off x="838800" y="4081320"/>
            <a:ext cx="6670080" cy="103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•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Defects may be desirable or undesirable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(e.g., dislocations may be good or bad, depending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on whether plastic deformation is desirable or not)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57" name="TextShape 6"/>
          <p:cNvSpPr txBox="1"/>
          <p:nvPr/>
        </p:nvSpPr>
        <p:spPr>
          <a:xfrm>
            <a:off x="380880" y="380880"/>
            <a:ext cx="838152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Summary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31D4F411-7C0F-489C-8CD9-2A51C575831E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59" name="TextShape 2"/>
          <p:cNvSpPr txBox="1"/>
          <p:nvPr/>
        </p:nvSpPr>
        <p:spPr>
          <a:xfrm>
            <a:off x="380880" y="380880"/>
            <a:ext cx="838152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Imperfections in Solids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TextShape 3"/>
          <p:cNvSpPr txBox="1"/>
          <p:nvPr/>
        </p:nvSpPr>
        <p:spPr>
          <a:xfrm>
            <a:off x="685800" y="1341360"/>
            <a:ext cx="7772040" cy="4114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Conditions for substitutional solid solution (S.S.)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ff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  <a:ea typeface="ＭＳ Ｐゴシック"/>
              </a:rPr>
              <a:t>W. Hume – Rothery rules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  </a:t>
            </a:r>
            <a:r>
              <a:rPr b="0" lang="en-US" sz="2400" spc="-1" strike="noStrike">
                <a:solidFill>
                  <a:srgbClr val="000000"/>
                </a:solidFill>
                <a:latin typeface="Symbol"/>
                <a:ea typeface="ＭＳ Ｐゴシック"/>
              </a:rPr>
              <a:t>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(atomic radius) &lt; 15%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2.  Proximity in periodic table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i.e., similar electronegativities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3.  Same crystal structure for pure metals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4.  Valency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All else being equal, a metal will have a greater tendency to dissolve a metal of higher valency than one of lower valency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7670880" y="6404040"/>
            <a:ext cx="1180800" cy="3553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</a:pPr>
            <a:fld id="{94E4B454-A89E-49AB-BC76-0F7C52B71161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380880" y="380880"/>
            <a:ext cx="838152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Imperfections in Solids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482760" y="1203480"/>
            <a:ext cx="7986240" cy="4892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Application of Hume–Rothery rules – Solid Solutions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 Would you predict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more Al or Ag 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dissolve in Zn?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2. More Zn or Al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 Cu?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4" name="Group 4"/>
          <p:cNvGrpSpPr/>
          <p:nvPr/>
        </p:nvGrpSpPr>
        <p:grpSpPr>
          <a:xfrm>
            <a:off x="3805200" y="1944720"/>
            <a:ext cx="5152680" cy="3965760"/>
            <a:chOff x="3805200" y="1944720"/>
            <a:chExt cx="5152680" cy="3965760"/>
          </a:xfrm>
        </p:grpSpPr>
        <p:sp>
          <p:nvSpPr>
            <p:cNvPr id="365" name="CustomShape 5"/>
            <p:cNvSpPr/>
            <p:nvPr/>
          </p:nvSpPr>
          <p:spPr>
            <a:xfrm>
              <a:off x="3805200" y="1944720"/>
              <a:ext cx="5152680" cy="3842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  <a:spcBef>
                  <a:spcPts val="799"/>
                </a:spcBef>
              </a:pP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Element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Atomic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Crystal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Electro-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Valence</a:t>
              </a:r>
              <a:br/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Radius 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 Structure 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nega-</a:t>
              </a:r>
              <a:br/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 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(nm) 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tivity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799"/>
                </a:spcBef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Cu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0.1278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FCC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1.9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+2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C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0.071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H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0.046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O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0.060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Ag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0.1445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FCC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1.9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+1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Al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0.1431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FCC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1.5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+3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Co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0.1253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HCP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1.8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+2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Cr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0.1249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BCC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1.6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+3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Fe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0.1241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BCC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1.8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+2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Ni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0.1246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FCC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1.8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+2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Pd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0.1376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FCC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2.2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+2</a:t>
              </a:r>
              <a:br/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Zn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0.1332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HCP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1.6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	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+2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66" name="Line 6"/>
            <p:cNvSpPr/>
            <p:nvPr/>
          </p:nvSpPr>
          <p:spPr>
            <a:xfrm>
              <a:off x="3938400" y="1958760"/>
              <a:ext cx="4811760" cy="360"/>
            </a:xfrm>
            <a:prstGeom prst="line">
              <a:avLst/>
            </a:prstGeom>
            <a:ln w="19080">
              <a:solidFill>
                <a:schemeClr val="tx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Line 7"/>
            <p:cNvSpPr/>
            <p:nvPr/>
          </p:nvSpPr>
          <p:spPr>
            <a:xfrm>
              <a:off x="3938400" y="2736720"/>
              <a:ext cx="4811760" cy="360"/>
            </a:xfrm>
            <a:prstGeom prst="line">
              <a:avLst/>
            </a:prstGeom>
            <a:ln w="19080">
              <a:solidFill>
                <a:schemeClr val="tx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Line 8"/>
            <p:cNvSpPr/>
            <p:nvPr/>
          </p:nvSpPr>
          <p:spPr>
            <a:xfrm>
              <a:off x="3938400" y="5910120"/>
              <a:ext cx="4811760" cy="360"/>
            </a:xfrm>
            <a:prstGeom prst="line">
              <a:avLst/>
            </a:prstGeom>
            <a:ln w="19080">
              <a:solidFill>
                <a:schemeClr val="tx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380880" y="380880"/>
            <a:ext cx="838152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Grain boundary energies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Picture 3" descr=""/>
          <p:cNvPicPr/>
          <p:nvPr/>
        </p:nvPicPr>
        <p:blipFill>
          <a:blip r:embed="rId1"/>
          <a:stretch/>
        </p:blipFill>
        <p:spPr>
          <a:xfrm>
            <a:off x="1981080" y="1676520"/>
            <a:ext cx="4855320" cy="474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380880" y="380880"/>
            <a:ext cx="838152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Steps and Kinks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Picture 3" descr=""/>
          <p:cNvPicPr/>
          <p:nvPr/>
        </p:nvPicPr>
        <p:blipFill>
          <a:blip r:embed="rId1"/>
          <a:stretch/>
        </p:blipFill>
        <p:spPr>
          <a:xfrm>
            <a:off x="152280" y="2362320"/>
            <a:ext cx="4815000" cy="3449160"/>
          </a:xfrm>
          <a:prstGeom prst="rect">
            <a:avLst/>
          </a:prstGeom>
          <a:ln>
            <a:noFill/>
          </a:ln>
        </p:spPr>
      </p:pic>
      <p:pic>
        <p:nvPicPr>
          <p:cNvPr id="149" name="Picture 4" descr=""/>
          <p:cNvPicPr/>
          <p:nvPr/>
        </p:nvPicPr>
        <p:blipFill>
          <a:blip r:embed="rId2"/>
          <a:stretch/>
        </p:blipFill>
        <p:spPr>
          <a:xfrm>
            <a:off x="5131440" y="2057400"/>
            <a:ext cx="3694680" cy="422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380880" y="380880"/>
            <a:ext cx="8381520" cy="6854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Surface reconstructions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Picture 3" descr=""/>
          <p:cNvPicPr/>
          <p:nvPr/>
        </p:nvPicPr>
        <p:blipFill>
          <a:blip r:embed="rId1"/>
          <a:stretch/>
        </p:blipFill>
        <p:spPr>
          <a:xfrm>
            <a:off x="2514600" y="1676520"/>
            <a:ext cx="4165560" cy="2975400"/>
          </a:xfrm>
          <a:prstGeom prst="rect">
            <a:avLst/>
          </a:prstGeom>
          <a:ln>
            <a:noFill/>
          </a:ln>
        </p:spPr>
      </p:pic>
      <p:pic>
        <p:nvPicPr>
          <p:cNvPr id="152" name="Picture 4" descr=""/>
          <p:cNvPicPr/>
          <p:nvPr/>
        </p:nvPicPr>
        <p:blipFill>
          <a:blip r:embed="rId2"/>
          <a:stretch/>
        </p:blipFill>
        <p:spPr>
          <a:xfrm>
            <a:off x="2743200" y="4954320"/>
            <a:ext cx="3809520" cy="163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457200" y="-2286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Si (001)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685800" y="1981080"/>
            <a:ext cx="7772040" cy="4114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Picture 3" descr=""/>
          <p:cNvPicPr/>
          <p:nvPr/>
        </p:nvPicPr>
        <p:blipFill>
          <a:blip r:embed="rId1"/>
          <a:stretch/>
        </p:blipFill>
        <p:spPr>
          <a:xfrm>
            <a:off x="0" y="743760"/>
            <a:ext cx="9143640" cy="667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380880" y="380880"/>
            <a:ext cx="838152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Si (111) 7x7 reconstruction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Picture 3" descr=""/>
          <p:cNvPicPr/>
          <p:nvPr/>
        </p:nvPicPr>
        <p:blipFill>
          <a:blip r:embed="rId1"/>
          <a:stretch/>
        </p:blipFill>
        <p:spPr>
          <a:xfrm>
            <a:off x="457200" y="1417680"/>
            <a:ext cx="3337200" cy="2450880"/>
          </a:xfrm>
          <a:prstGeom prst="rect">
            <a:avLst/>
          </a:prstGeom>
          <a:ln>
            <a:noFill/>
          </a:ln>
        </p:spPr>
      </p:pic>
      <p:pic>
        <p:nvPicPr>
          <p:cNvPr id="158" name="Picture 4" descr=""/>
          <p:cNvPicPr/>
          <p:nvPr/>
        </p:nvPicPr>
        <p:blipFill>
          <a:blip r:embed="rId2"/>
          <a:stretch/>
        </p:blipFill>
        <p:spPr>
          <a:xfrm>
            <a:off x="1143000" y="3962520"/>
            <a:ext cx="2444400" cy="2793600"/>
          </a:xfrm>
          <a:prstGeom prst="rect">
            <a:avLst/>
          </a:prstGeom>
          <a:ln>
            <a:noFill/>
          </a:ln>
        </p:spPr>
      </p:pic>
      <p:pic>
        <p:nvPicPr>
          <p:cNvPr id="159" name="Picture 5" descr=""/>
          <p:cNvPicPr/>
          <p:nvPr/>
        </p:nvPicPr>
        <p:blipFill>
          <a:blip r:embed="rId3"/>
          <a:stretch/>
        </p:blipFill>
        <p:spPr>
          <a:xfrm>
            <a:off x="4005360" y="2286000"/>
            <a:ext cx="5138280" cy="357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380880" y="380880"/>
            <a:ext cx="838152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990000"/>
                </a:solidFill>
                <a:latin typeface="Arial"/>
                <a:ea typeface="ＭＳ Ｐゴシック"/>
              </a:rPr>
              <a:t>Si (111) 7x7 reconstruction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Picture 6" descr=""/>
          <p:cNvPicPr/>
          <p:nvPr/>
        </p:nvPicPr>
        <p:blipFill>
          <a:blip r:embed="rId1"/>
          <a:stretch/>
        </p:blipFill>
        <p:spPr>
          <a:xfrm>
            <a:off x="-2520" y="1676520"/>
            <a:ext cx="9143640" cy="523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9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9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9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9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Chapt_03_7th_Ed v2</Template>
  <TotalTime>3211</TotalTime>
  <Application>LibreOffice/6.0.7.3$Linux_X86_64 LibreOffice_project/00m0$Build-3</Application>
  <Words>2364</Words>
  <Paragraphs>623</Paragraphs>
  <Company>David Rethwisch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2010-02-25T15:00:58Z</dcterms:created>
  <dc:creator>David Rethwisch</dc:creator>
  <dc:description/>
  <dc:language>en-US</dc:language>
  <cp:lastModifiedBy/>
  <dcterms:modified xsi:type="dcterms:W3CDTF">2020-05-30T00:34:34Z</dcterms:modified>
  <cp:revision>60</cp:revision>
  <dc:subject/>
  <dc:title>CHAPTER 4: IMPERFECTIONS IN SOLIDS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16.0010</vt:lpwstr>
  </property>
  <property fmtid="{D5CDD505-2E9C-101B-9397-08002B2CF9AE}" pid="3" name="Company">
    <vt:lpwstr>David Rethwisch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1</vt:i4>
  </property>
  <property fmtid="{D5CDD505-2E9C-101B-9397-08002B2CF9AE}" pid="8" name="Notes">
    <vt:i4>33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65</vt:i4>
  </property>
</Properties>
</file>